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314" r:id="rId4"/>
    <p:sldId id="290" r:id="rId5"/>
    <p:sldId id="315" r:id="rId6"/>
    <p:sldId id="291" r:id="rId7"/>
    <p:sldId id="316" r:id="rId8"/>
    <p:sldId id="293" r:id="rId9"/>
    <p:sldId id="292" r:id="rId10"/>
    <p:sldId id="296" r:id="rId11"/>
    <p:sldId id="298" r:id="rId12"/>
    <p:sldId id="313" r:id="rId13"/>
    <p:sldId id="300" r:id="rId14"/>
    <p:sldId id="297" r:id="rId15"/>
    <p:sldId id="301" r:id="rId16"/>
    <p:sldId id="303" r:id="rId17"/>
    <p:sldId id="317" r:id="rId18"/>
    <p:sldId id="299" r:id="rId19"/>
    <p:sldId id="305" r:id="rId20"/>
    <p:sldId id="306" r:id="rId21"/>
    <p:sldId id="307" r:id="rId22"/>
    <p:sldId id="308" r:id="rId23"/>
    <p:sldId id="309" r:id="rId24"/>
    <p:sldId id="318" r:id="rId25"/>
    <p:sldId id="311" r:id="rId26"/>
    <p:sldId id="319" r:id="rId27"/>
    <p:sldId id="312" r:id="rId28"/>
    <p:sldId id="282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2" autoAdjust="0"/>
    <p:restoredTop sz="80639" autoAdjust="0"/>
  </p:normalViewPr>
  <p:slideViewPr>
    <p:cSldViewPr snapToGrid="0">
      <p:cViewPr varScale="1">
        <p:scale>
          <a:sx n="98" d="100"/>
          <a:sy n="98" d="100"/>
        </p:scale>
        <p:origin x="119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571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tiff>
</file>

<file path=ppt/media/image11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E1DC0-239C-42BB-BD63-742D460EC638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4DAA5B-F65B-4AF4-AFCA-16A0056E02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0077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Feasible</a:t>
            </a: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millions of machines from Symantec’s intrusion prevention produc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altLang="zh-CN" dirty="0"/>
          </a:p>
          <a:p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3.4 billion security events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527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Can’t</a:t>
            </a:r>
            <a:r>
              <a:rPr lang="zh-CN" altLang="en-US" dirty="0"/>
              <a:t> </a:t>
            </a:r>
            <a:r>
              <a:rPr lang="en-US" altLang="zh-CN" dirty="0"/>
              <a:t>keep</a:t>
            </a:r>
            <a:r>
              <a:rPr lang="zh-CN" altLang="en-US" dirty="0"/>
              <a:t> </a:t>
            </a:r>
            <a:r>
              <a:rPr lang="en-US" altLang="zh-CN" dirty="0"/>
              <a:t>long-term</a:t>
            </a:r>
            <a:r>
              <a:rPr lang="zh-CN" altLang="en-US" dirty="0"/>
              <a:t> </a:t>
            </a:r>
            <a:r>
              <a:rPr lang="en-US" altLang="zh-CN" dirty="0"/>
              <a:t>memory</a:t>
            </a:r>
          </a:p>
          <a:p>
            <a:r>
              <a:rPr lang="en-US" altLang="zh-CN" dirty="0"/>
              <a:t>Can’t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deep</a:t>
            </a:r>
          </a:p>
          <a:p>
            <a:r>
              <a:rPr lang="en-US" altLang="zh-CN" dirty="0"/>
              <a:t>Gradient</a:t>
            </a:r>
            <a:r>
              <a:rPr lang="zh-CN" altLang="en-US" dirty="0"/>
              <a:t> </a:t>
            </a:r>
            <a:r>
              <a:rPr lang="en-US" altLang="zh-CN" dirty="0"/>
              <a:t>vanish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backpropagation(tanh</a:t>
            </a:r>
            <a:r>
              <a:rPr lang="zh-CN" altLang="en-US" dirty="0"/>
              <a:t> </a:t>
            </a:r>
            <a:r>
              <a:rPr lang="en-US" altLang="zh-CN" dirty="0"/>
              <a:t>activation</a:t>
            </a:r>
            <a:r>
              <a:rPr lang="zh-CN" altLang="en-US" dirty="0"/>
              <a:t> </a:t>
            </a:r>
            <a:r>
              <a:rPr lang="en-US" altLang="zh-CN" dirty="0"/>
              <a:t>function)</a:t>
            </a:r>
            <a:r>
              <a:rPr lang="zh-CN" altLang="en-US" dirty="0"/>
              <a:t> 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99338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Alternative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5042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Modified</a:t>
            </a:r>
            <a:r>
              <a:rPr lang="zh-CN" altLang="en-US" dirty="0"/>
              <a:t> </a:t>
            </a:r>
            <a:r>
              <a:rPr lang="en-US" altLang="zh-CN" dirty="0"/>
              <a:t>version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LSTM</a:t>
            </a:r>
          </a:p>
          <a:p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" altLang="zh-CN" dirty="0"/>
              <a:t>Make up 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simple</a:t>
            </a:r>
            <a:r>
              <a:rPr lang="zh-CN" altLang="en-US" dirty="0"/>
              <a:t> </a:t>
            </a:r>
            <a:r>
              <a:rPr lang="en-US" altLang="zh-CN" dirty="0"/>
              <a:t>network.</a:t>
            </a:r>
          </a:p>
          <a:p>
            <a:r>
              <a:rPr lang="en-US" altLang="zh-CN" dirty="0"/>
              <a:t>Parallelly</a:t>
            </a:r>
            <a:r>
              <a:rPr lang="zh-CN" altLang="en-US" dirty="0"/>
              <a:t> </a:t>
            </a:r>
            <a:r>
              <a:rPr lang="en-US" altLang="zh-CN" dirty="0"/>
              <a:t>make</a:t>
            </a:r>
            <a:r>
              <a:rPr lang="zh-CN" altLang="en-US" dirty="0"/>
              <a:t> </a:t>
            </a:r>
            <a:r>
              <a:rPr lang="en-US" altLang="zh-CN" dirty="0"/>
              <a:t>multi-output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Mostly</a:t>
            </a:r>
            <a:r>
              <a:rPr lang="zh-CN" altLang="en-US" dirty="0"/>
              <a:t> </a:t>
            </a:r>
            <a:r>
              <a:rPr lang="en-US" altLang="zh-CN" dirty="0"/>
              <a:t>likely</a:t>
            </a:r>
            <a:r>
              <a:rPr lang="zh-CN" altLang="en-US" dirty="0"/>
              <a:t> </a:t>
            </a:r>
            <a:r>
              <a:rPr lang="en-US" altLang="zh-CN" dirty="0"/>
              <a:t>output,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r>
              <a:rPr lang="zh-CN" altLang="en-US" dirty="0"/>
              <a:t> </a:t>
            </a:r>
            <a:r>
              <a:rPr lang="en-US" altLang="zh-CN" dirty="0"/>
              <a:t>state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-&gt;</a:t>
            </a:r>
            <a:r>
              <a:rPr lang="zh-CN" altLang="en-US" dirty="0"/>
              <a:t> </a:t>
            </a:r>
            <a:r>
              <a:rPr lang="en-US" altLang="zh-CN" dirty="0"/>
              <a:t>update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hidden</a:t>
            </a:r>
            <a:r>
              <a:rPr lang="zh-CN" altLang="en-US" dirty="0"/>
              <a:t> </a:t>
            </a:r>
            <a:r>
              <a:rPr lang="en-US" altLang="zh-CN" dirty="0"/>
              <a:t>layer.</a:t>
            </a:r>
          </a:p>
          <a:p>
            <a:r>
              <a:rPr lang="en-US" altLang="zh-CN" dirty="0"/>
              <a:t>Multi-class</a:t>
            </a:r>
            <a:r>
              <a:rPr lang="zh-CN" altLang="en-US" dirty="0"/>
              <a:t> </a:t>
            </a:r>
            <a:r>
              <a:rPr lang="en-US" altLang="zh-CN" dirty="0"/>
              <a:t>classification</a:t>
            </a:r>
            <a:r>
              <a:rPr lang="zh-CN" altLang="en-US"/>
              <a:t> </a:t>
            </a:r>
            <a:r>
              <a:rPr lang="en-US" altLang="zh-CN"/>
              <a:t>train</a:t>
            </a:r>
            <a:r>
              <a:rPr lang="zh-CN" altLang="en-US" dirty="0"/>
              <a:t> </a:t>
            </a:r>
            <a:r>
              <a:rPr lang="en-US" altLang="zh-CN" dirty="0"/>
              <a:t>task-&gt;no</a:t>
            </a:r>
            <a:r>
              <a:rPr lang="zh-CN" altLang="en-US" dirty="0"/>
              <a:t> </a:t>
            </a:r>
            <a:r>
              <a:rPr lang="en-US" altLang="zh-CN" dirty="0"/>
              <a:t>details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965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97295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details</a:t>
            </a:r>
          </a:p>
          <a:p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common</a:t>
            </a:r>
            <a:r>
              <a:rPr lang="zh-CN" altLang="en-US" dirty="0"/>
              <a:t> </a:t>
            </a:r>
            <a:r>
              <a:rPr lang="en-US" altLang="zh-CN" dirty="0"/>
              <a:t>multi-class</a:t>
            </a:r>
            <a:r>
              <a:rPr lang="zh-CN" altLang="en-US" dirty="0"/>
              <a:t> </a:t>
            </a:r>
            <a:r>
              <a:rPr lang="en-US" altLang="zh-CN" dirty="0"/>
              <a:t>classification</a:t>
            </a:r>
            <a:r>
              <a:rPr lang="zh-CN" altLang="en-US" dirty="0"/>
              <a:t> </a:t>
            </a:r>
            <a:r>
              <a:rPr lang="en-US" altLang="zh-CN" dirty="0"/>
              <a:t>task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3225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9586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81451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49484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7627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benefit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long-term</a:t>
            </a:r>
            <a:r>
              <a:rPr lang="zh-CN" altLang="en-US" dirty="0"/>
              <a:t> </a:t>
            </a:r>
            <a:r>
              <a:rPr lang="en-US" altLang="zh-CN" dirty="0"/>
              <a:t>training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short-term</a:t>
            </a:r>
            <a:r>
              <a:rPr lang="zh-CN" altLang="en-US" dirty="0"/>
              <a:t> </a:t>
            </a:r>
            <a:r>
              <a:rPr lang="en-US" altLang="zh-CN" dirty="0"/>
              <a:t>training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6778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1213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 new vulnerability starts being exploited in the wild, an existing system patch</a:t>
            </a:r>
            <a:r>
              <a:rPr lang="zh-CN" altLang="en-US" dirty="0"/>
              <a:t> </a:t>
            </a:r>
            <a:r>
              <a:rPr lang="en-US" altLang="zh-CN" dirty="0"/>
              <a:t>fixes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56500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6009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3926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9751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37820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 err="1"/>
              <a:t>lstm</a:t>
            </a:r>
            <a:r>
              <a:rPr lang="zh-CN" altLang="en-US" dirty="0"/>
              <a:t> </a:t>
            </a:r>
            <a:r>
              <a:rPr lang="en-US" altLang="zh-CN" dirty="0"/>
              <a:t>outdated</a:t>
            </a:r>
          </a:p>
          <a:p>
            <a:r>
              <a:rPr lang="en-US" altLang="zh-CN" dirty="0"/>
              <a:t>Doubt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conclusions.</a:t>
            </a:r>
          </a:p>
          <a:p>
            <a:r>
              <a:rPr lang="en-US" altLang="zh-CN" dirty="0"/>
              <a:t>Contradictory</a:t>
            </a:r>
            <a:r>
              <a:rPr lang="zh-CN" altLang="en-US" dirty="0"/>
              <a:t> </a:t>
            </a:r>
            <a:r>
              <a:rPr lang="en-US" altLang="zh-CN" dirty="0"/>
              <a:t>opposite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6516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0909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itchFamily="2" charset="2"/>
              <a:buChar char="l"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Nowadays, the attack techniques to computer systems have reached an unprecedented sophistication. </a:t>
            </a:r>
          </a:p>
          <a:p>
            <a:pPr marL="171450" indent="-171450">
              <a:buFont typeface="Wingdings" pitchFamily="2" charset="2"/>
              <a:buChar char="l"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Therefore, only detecting malicious activity when it happens is not enough for defenders. </a:t>
            </a:r>
          </a:p>
          <a:p>
            <a:pPr marL="171450" indent="-171450">
              <a:buFont typeface="Wingdings" pitchFamily="2" charset="2"/>
              <a:buChar char="l"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is a need to predict the specific steps which will be taken by adversary when performing an attack. </a:t>
            </a:r>
          </a:p>
          <a:p>
            <a:pPr marL="0" indent="0">
              <a:buFontTx/>
              <a:buNone/>
            </a:pPr>
            <a:endParaRPr lang="en-US" altLang="zh-CN" dirty="0"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201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1233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whether a data breach would happen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whether hosts will get infected . no insight information on the following modus operandi which will be made by attackers.</a:t>
            </a:r>
            <a:r>
              <a:rPr lang="zh-CN" altLang="zh-CN" dirty="0">
                <a:effectLst/>
              </a:rPr>
              <a:t> </a:t>
            </a:r>
            <a:endParaRPr lang="en-US" altLang="zh-CN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483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363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047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4DAA5B-F65B-4AF4-AFCA-16A0056E0240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287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F0B0-B0D9-4335-873D-DCCD72DB0DDE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DD11-AE66-4D3E-AA1F-70ED56DB2E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F0B0-B0D9-4335-873D-DCCD72DB0DDE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DD11-AE66-4D3E-AA1F-70ED56DB2E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F0B0-B0D9-4335-873D-DCCD72DB0DDE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DD11-AE66-4D3E-AA1F-70ED56DB2E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31"/>
            <a:ext cx="12192000" cy="6860731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60731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F0B0-B0D9-4335-873D-DCCD72DB0DDE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DD11-AE66-4D3E-AA1F-70ED56DB2E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F0B0-B0D9-4335-873D-DCCD72DB0DDE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DD11-AE66-4D3E-AA1F-70ED56DB2E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F0B0-B0D9-4335-873D-DCCD72DB0DDE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DD11-AE66-4D3E-AA1F-70ED56DB2E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F0B0-B0D9-4335-873D-DCCD72DB0DDE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DD11-AE66-4D3E-AA1F-70ED56DB2E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F0B0-B0D9-4335-873D-DCCD72DB0DDE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DD11-AE66-4D3E-AA1F-70ED56DB2E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F0B0-B0D9-4335-873D-DCCD72DB0DDE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DD11-AE66-4D3E-AA1F-70ED56DB2E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F0B0-B0D9-4335-873D-DCCD72DB0DDE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DDD11-AE66-4D3E-AA1F-70ED56DB2E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1F0B0-B0D9-4335-873D-DCCD72DB0DDE}" type="datetimeFigureOut">
              <a:rPr lang="zh-CN" altLang="en-US" smtClean="0"/>
              <a:pPr/>
              <a:t>2019/4/15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DDD11-AE66-4D3E-AA1F-70ED56DB2E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3466176" y="3788496"/>
            <a:ext cx="5708999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Group Name: Aw, Snap!</a:t>
            </a:r>
            <a:endParaRPr lang="zh-CN" altLang="zh-CN" dirty="0"/>
          </a:p>
          <a:p>
            <a:pPr algn="ctr"/>
            <a:r>
              <a:rPr lang="en-US" altLang="zh-CN" dirty="0"/>
              <a:t>Group Members: </a:t>
            </a:r>
            <a:r>
              <a:rPr lang="en-US" altLang="zh-CN" dirty="0" err="1"/>
              <a:t>Weijia</a:t>
            </a:r>
            <a:r>
              <a:rPr lang="en-US" altLang="zh-CN" dirty="0"/>
              <a:t> Sun, </a:t>
            </a:r>
            <a:r>
              <a:rPr lang="en-US" altLang="zh-CN" dirty="0" err="1"/>
              <a:t>Xinyu</a:t>
            </a:r>
            <a:r>
              <a:rPr lang="en-US" altLang="zh-CN" dirty="0"/>
              <a:t> </a:t>
            </a:r>
            <a:r>
              <a:rPr lang="en-US" altLang="zh-CN" dirty="0" err="1"/>
              <a:t>Lyu</a:t>
            </a:r>
            <a:r>
              <a:rPr lang="en-US" altLang="zh-CN" dirty="0"/>
              <a:t>, </a:t>
            </a:r>
            <a:r>
              <a:rPr lang="en-US" altLang="zh-CN" dirty="0" err="1"/>
              <a:t>Mengmei</a:t>
            </a:r>
            <a:r>
              <a:rPr lang="en-US" altLang="zh-CN" dirty="0"/>
              <a:t> Ye</a:t>
            </a:r>
            <a:r>
              <a:rPr lang="zh-CN" altLang="zh-CN" sz="2800" dirty="0"/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734708" y="2238273"/>
            <a:ext cx="91719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T</a:t>
            </a:r>
            <a:r>
              <a:rPr lang="en-US" altLang="zh-CN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IRESIAS:</a:t>
            </a:r>
            <a:r>
              <a:rPr lang="zh-CN" altLang="en-US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Predicting</a:t>
            </a:r>
            <a:r>
              <a:rPr lang="zh-CN" altLang="en-US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Security</a:t>
            </a:r>
            <a:r>
              <a:rPr lang="zh-CN" altLang="en-US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Events</a:t>
            </a:r>
            <a:r>
              <a:rPr lang="zh-CN" altLang="en-US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Through</a:t>
            </a:r>
            <a:r>
              <a:rPr lang="zh-CN" altLang="en-US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 </a:t>
            </a:r>
            <a:endParaRPr lang="en-US" altLang="zh-CN" sz="3200" b="1" dirty="0">
              <a:latin typeface="Times New Roman" panose="02020603050405020304" pitchFamily="18" charset="0"/>
              <a:ea typeface="方正喵呜体" panose="0201060001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Deep</a:t>
            </a:r>
            <a:r>
              <a:rPr lang="zh-CN" altLang="en-US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Learning</a:t>
            </a:r>
            <a:r>
              <a:rPr lang="zh-CN" altLang="en-US" sz="3200" b="1" dirty="0">
                <a:latin typeface="Times New Roman" panose="02020603050405020304" pitchFamily="18" charset="0"/>
                <a:ea typeface="方正喵呜体" panose="02010600010101010101" pitchFamily="2" charset="-122"/>
                <a:cs typeface="Times New Roman" panose="02020603050405020304" pitchFamily="18" charset="0"/>
              </a:rPr>
              <a:t>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104174"/>
            <a:ext cx="1760537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1971F6F8-B07E-F546-A3FE-C6C6124CD318}"/>
              </a:ext>
            </a:extLst>
          </p:cNvPr>
          <p:cNvGrpSpPr/>
          <p:nvPr/>
        </p:nvGrpSpPr>
        <p:grpSpPr>
          <a:xfrm>
            <a:off x="355744" y="804385"/>
            <a:ext cx="11615053" cy="2164288"/>
            <a:chOff x="4909133" y="1503936"/>
            <a:chExt cx="6298102" cy="3757203"/>
          </a:xfrm>
        </p:grpSpPr>
        <p:sp>
          <p:nvSpPr>
            <p:cNvPr id="27" name="椭圆 31">
              <a:extLst>
                <a:ext uri="{FF2B5EF4-FFF2-40B4-BE49-F238E27FC236}">
                  <a16:creationId xmlns:a16="http://schemas.microsoft.com/office/drawing/2014/main" id="{5B7B8891-9218-4E4A-AC06-941C304DBBA8}"/>
                </a:ext>
              </a:extLst>
            </p:cNvPr>
            <p:cNvSpPr/>
            <p:nvPr/>
          </p:nvSpPr>
          <p:spPr>
            <a:xfrm>
              <a:off x="4909133" y="1503936"/>
              <a:ext cx="6298102" cy="3757203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262626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文本框 2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>
              <a:extLst>
                <a:ext uri="{FF2B5EF4-FFF2-40B4-BE49-F238E27FC236}">
                  <a16:creationId xmlns:a16="http://schemas.microsoft.com/office/drawing/2014/main" id="{D1B0C55A-6971-D549-A8D2-45F4C18E6844}"/>
                </a:ext>
              </a:extLst>
            </p:cNvPr>
            <p:cNvSpPr txBox="1"/>
            <p:nvPr/>
          </p:nvSpPr>
          <p:spPr>
            <a:xfrm>
              <a:off x="5393316" y="1503936"/>
              <a:ext cx="5365519" cy="101516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华文宋体" panose="02010600040101010101" pitchFamily="2" charset="-122"/>
                  <a:cs typeface="Times New Roman" panose="02020603050405020304" pitchFamily="18" charset="0"/>
                </a:rPr>
                <a:t>          </a:t>
              </a:r>
              <a:endPara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华文宋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BB47DBD2-0AC5-A24A-A171-420964EFA707}"/>
                </a:ext>
              </a:extLst>
            </p:cNvPr>
            <p:cNvSpPr/>
            <p:nvPr/>
          </p:nvSpPr>
          <p:spPr>
            <a:xfrm>
              <a:off x="5139879" y="1659853"/>
              <a:ext cx="6065689" cy="33660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Tiresias</a:t>
              </a:r>
            </a:p>
            <a:p>
              <a:pPr marL="285750" indent="-285750">
                <a:buFont typeface="Wingdings" pitchFamily="2" charset="2"/>
                <a:buChar char="p"/>
              </a:pP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collection: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  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Collecting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previous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security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events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sequence.</a:t>
              </a:r>
            </a:p>
            <a:p>
              <a:pPr marL="285750" indent="-285750">
                <a:buFont typeface="Wingdings" pitchFamily="2" charset="2"/>
                <a:buChar char="p"/>
              </a:pP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Training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&amp; Validation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Training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 err="1">
                  <a:latin typeface="Times New Roman" panose="02020603050405020304" pitchFamily="18" charset="0"/>
                  <a:ea typeface="华文宋体" panose="02010600040101010101" pitchFamily="2" charset="-122"/>
                  <a:cs typeface="Times New Roman" panose="02020603050405020304" pitchFamily="18" charset="0"/>
                </a:rPr>
                <a:t>Rocki</a:t>
              </a:r>
              <a:r>
                <a:rPr lang="en-US" altLang="zh-CN" sz="2000" dirty="0">
                  <a:latin typeface="Times New Roman" panose="02020603050405020304" pitchFamily="18" charset="0"/>
                  <a:ea typeface="华文宋体" panose="02010600040101010101" pitchFamily="2" charset="-122"/>
                  <a:cs typeface="Times New Roman" panose="02020603050405020304" pitchFamily="18" charset="0"/>
                </a:rPr>
                <a:t>-LSTM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 predict future events based on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previous observations. 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	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   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Validation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choose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best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model.</a:t>
              </a:r>
            </a:p>
            <a:p>
              <a:pPr marL="285750" indent="-285750">
                <a:buFont typeface="Wingdings" pitchFamily="2" charset="2"/>
                <a:buChar char="p"/>
              </a:pP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Prediction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Engine: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LSTM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predicts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security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event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sequence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based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on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previous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observations.</a:t>
              </a:r>
            </a:p>
            <a:p>
              <a:pPr marL="285750" indent="-285750">
                <a:buFont typeface="Wingdings" pitchFamily="2" charset="2"/>
                <a:buChar char="p"/>
              </a:pP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Performance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Monitor: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Monitor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 sharp drop on precision,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retrain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will get automatically.</a:t>
              </a:r>
              <a:endParaRPr lang="zh-C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30" name="图片 29">
            <a:extLst>
              <a:ext uri="{FF2B5EF4-FFF2-40B4-BE49-F238E27FC236}">
                <a16:creationId xmlns:a16="http://schemas.microsoft.com/office/drawing/2014/main" id="{36E90975-D0B6-6048-A3DA-BC963E1B35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472" y="3255785"/>
            <a:ext cx="10453055" cy="341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17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104174"/>
            <a:ext cx="54496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Approach-Module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Selection(RNN)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F127FF0D-78AA-184B-808B-F5D0AABB1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0986" y="1712211"/>
            <a:ext cx="5640977" cy="3571185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86064BD8-265D-984D-8C19-A70B93F31CA2}"/>
              </a:ext>
            </a:extLst>
          </p:cNvPr>
          <p:cNvGrpSpPr/>
          <p:nvPr/>
        </p:nvGrpSpPr>
        <p:grpSpPr>
          <a:xfrm>
            <a:off x="320038" y="1394021"/>
            <a:ext cx="5680318" cy="4482209"/>
            <a:chOff x="320038" y="1463039"/>
            <a:chExt cx="5680318" cy="394179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2033A9A4-7846-8145-A761-6F1BB0A4066A}"/>
                    </a:ext>
                  </a:extLst>
                </p:cNvPr>
                <p:cNvSpPr/>
                <p:nvPr/>
              </p:nvSpPr>
              <p:spPr>
                <a:xfrm>
                  <a:off x="550663" y="1619181"/>
                  <a:ext cx="5449693" cy="378565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285750" indent="-285750">
                    <a:buFont typeface="Wingdings" pitchFamily="2" charset="2"/>
                    <a:buChar char="p"/>
                  </a:pP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Input: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Take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000" b="0" i="0" smtClean="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s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sz="2000" i="1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{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000" i="1" smtClean="0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,…,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𝑙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}</m:t>
                      </m:r>
                    </m:oMath>
                  </a14:m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as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sequential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input.</a:t>
                  </a:r>
                </a:p>
                <a:p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endPara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marL="285750" indent="-285750">
                    <a:buFont typeface="Wingdings" pitchFamily="2" charset="2"/>
                    <a:buChar char="p"/>
                  </a:pP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Train: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Recurrently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update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the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hidden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layer</a:t>
                  </a:r>
                  <a:r>
                    <a:rPr lang="zh-CN" altLang="zh-CN" sz="2000" dirty="0">
                      <a:latin typeface="Times New Roman" panose="02020603050405020304" pitchFamily="18" charset="0"/>
                      <a:ea typeface="Cambria Math" panose="02040503050406030204" pitchFamily="18" charset="0"/>
                      <a:cs typeface="Times New Roman" panose="02020603050405020304" pitchFamily="18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</m:oMath>
                  </a14:m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based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on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each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current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input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</m:oMath>
                  </a14:m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and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on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the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previous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hidden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layer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b>
                      </m:sSub>
                    </m:oMath>
                  </a14:m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.</a:t>
                  </a:r>
                </a:p>
                <a:p>
                  <a:endPara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marL="285750" indent="-285750">
                    <a:buFont typeface="Wingdings" pitchFamily="2" charset="2"/>
                    <a:buChar char="p"/>
                  </a:pP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Prediction: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Based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on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the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previous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hidden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layer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b>
                      </m:sSub>
                    </m:oMath>
                  </a14:m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and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current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input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</m:oMath>
                  </a14:m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predict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current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output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</m:oMath>
                  </a14:m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.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endPara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endPara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marL="285750" indent="-285750">
                    <a:buFont typeface="Wingdings" pitchFamily="2" charset="2"/>
                    <a:buChar char="p"/>
                  </a:pP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Disadvantage: Shot-term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memory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reliable.</a:t>
                  </a:r>
                </a:p>
              </p:txBody>
            </p:sp>
          </mc:Choice>
          <mc:Fallback xmlns=""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2033A9A4-7846-8145-A761-6F1BB0A406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0663" y="1619181"/>
                  <a:ext cx="5449693" cy="3785652"/>
                </a:xfrm>
                <a:prstGeom prst="rect">
                  <a:avLst/>
                </a:prstGeom>
                <a:blipFill>
                  <a:blip r:embed="rId5"/>
                  <a:stretch>
                    <a:fillRect l="-698" t="-882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椭圆 31">
              <a:extLst>
                <a:ext uri="{FF2B5EF4-FFF2-40B4-BE49-F238E27FC236}">
                  <a16:creationId xmlns:a16="http://schemas.microsoft.com/office/drawing/2014/main" id="{91646DBB-D468-5446-B8C3-4822CE8D0917}"/>
                </a:ext>
              </a:extLst>
            </p:cNvPr>
            <p:cNvSpPr/>
            <p:nvPr/>
          </p:nvSpPr>
          <p:spPr>
            <a:xfrm rot="10800000">
              <a:off x="320038" y="1463039"/>
              <a:ext cx="5680318" cy="3700264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262626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97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10417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Approach-Module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Selection(LSTM)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椭圆 31">
            <a:extLst>
              <a:ext uri="{FF2B5EF4-FFF2-40B4-BE49-F238E27FC236}">
                <a16:creationId xmlns:a16="http://schemas.microsoft.com/office/drawing/2014/main" id="{2CFC5C2C-57A7-C547-B4C4-9AEE4F31BC74}"/>
              </a:ext>
            </a:extLst>
          </p:cNvPr>
          <p:cNvSpPr/>
          <p:nvPr/>
        </p:nvSpPr>
        <p:spPr>
          <a:xfrm rot="10800000">
            <a:off x="320038" y="1282778"/>
            <a:ext cx="6087888" cy="5091895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rgbClr val="262626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CD03D9AB-DDD3-8248-9894-DC82FCAB03A7}"/>
                  </a:ext>
                </a:extLst>
              </p:cNvPr>
              <p:cNvSpPr/>
              <p:nvPr/>
            </p:nvSpPr>
            <p:spPr>
              <a:xfrm>
                <a:off x="519032" y="1457061"/>
                <a:ext cx="5689898" cy="472751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itchFamily="2" charset="2"/>
                  <a:buChar char="p"/>
                </a:pP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Forget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forget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gate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(0,1)</m:t>
                    </m:r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selectively</a:t>
                </a:r>
              </a:p>
              <a:p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forget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unimportant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previous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memory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from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previous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cell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state.</a:t>
                </a:r>
              </a:p>
              <a:p>
                <a:endPara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Wingdings" pitchFamily="2" charset="2"/>
                  <a:buChar char="p"/>
                </a:pP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Remember: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gate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en-US" altLang="zh-CN" sz="2000" i="1">
                        <a:latin typeface="Cambria Math" panose="02040503050406030204" pitchFamily="18" charset="0"/>
                      </a:rPr>
                      <m:t>(0,1)</m:t>
                    </m:r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selectively</a:t>
                </a:r>
              </a:p>
              <a:p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remember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important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endPara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Wingdings" pitchFamily="2" charset="2"/>
                  <a:buChar char="p"/>
                </a:pP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Output: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output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gate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p>
                    <m:r>
                      <a:rPr lang="en-US" altLang="zh-CN" sz="2000" i="1">
                        <a:latin typeface="Cambria Math" panose="02040503050406030204" pitchFamily="18" charset="0"/>
                      </a:rPr>
                      <m:t>(0,1)</m:t>
                    </m:r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determine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endPara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</a:t>
                </a:r>
                <a:r>
                  <a:rPr lang="en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which outputs will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 treated as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current states</a:t>
                </a:r>
              </a:p>
              <a:p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output</a:t>
                </a:r>
                <a:r>
                  <a:rPr lang="en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endPara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Wingdings" pitchFamily="2" charset="2"/>
                  <a:buChar char="p"/>
                </a:pP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Transfer: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Transfer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next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state.</a:t>
                </a:r>
              </a:p>
              <a:p>
                <a:endPara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Wingdings" pitchFamily="2" charset="2"/>
                  <a:buChar char="p"/>
                </a:pP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Advantage: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" altLang="zh-CN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rocess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longer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sequence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than</a:t>
                </a:r>
              </a:p>
              <a:p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RNN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without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short-term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memory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reliable</a:t>
                </a:r>
                <a:r>
                  <a:rPr lang="zh-CN" alt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problem.</a:t>
                </a:r>
                <a:endPara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CD03D9AB-DDD3-8248-9894-DC82FCAB03A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032" y="1457061"/>
                <a:ext cx="5689898" cy="4727513"/>
              </a:xfrm>
              <a:prstGeom prst="rect">
                <a:avLst/>
              </a:prstGeom>
              <a:blipFill>
                <a:blip r:embed="rId4"/>
                <a:stretch>
                  <a:fillRect l="-891" t="-268" r="-1114" b="-13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9" name="组合 28">
            <a:extLst>
              <a:ext uri="{FF2B5EF4-FFF2-40B4-BE49-F238E27FC236}">
                <a16:creationId xmlns:a16="http://schemas.microsoft.com/office/drawing/2014/main" id="{2EB964A5-5C74-6345-B37F-3E33B44CABF9}"/>
              </a:ext>
            </a:extLst>
          </p:cNvPr>
          <p:cNvGrpSpPr/>
          <p:nvPr/>
        </p:nvGrpSpPr>
        <p:grpSpPr>
          <a:xfrm>
            <a:off x="6606922" y="1514433"/>
            <a:ext cx="5585078" cy="4289855"/>
            <a:chOff x="6407926" y="987609"/>
            <a:chExt cx="5784074" cy="4289855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8BFA1198-F917-C745-B271-7BF1D824A6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07926" y="987609"/>
              <a:ext cx="5784074" cy="4289855"/>
            </a:xfrm>
            <a:prstGeom prst="rect">
              <a:avLst/>
            </a:prstGeom>
          </p:spPr>
        </p:pic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A3ED571F-9296-974C-8AED-87469174E25D}"/>
                </a:ext>
              </a:extLst>
            </p:cNvPr>
            <p:cNvSpPr/>
            <p:nvPr/>
          </p:nvSpPr>
          <p:spPr>
            <a:xfrm>
              <a:off x="7485203" y="990446"/>
              <a:ext cx="362952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LSTM(</a:t>
              </a:r>
              <a:r>
                <a:rPr lang="en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Long short-term memory</a:t>
              </a:r>
              <a:r>
                <a: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6797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104174"/>
            <a:ext cx="704917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Approach-Module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Selection(</a:t>
            </a:r>
            <a:r>
              <a:rPr lang="en-US" altLang="zh-CN" sz="2000" b="1" dirty="0" err="1">
                <a:latin typeface="Times New Roman" panose="02020603050405020304" pitchFamily="18" charset="0"/>
                <a:ea typeface="华文宋体" panose="02010600040101010101" pitchFamily="2" charset="-122"/>
                <a:cs typeface="Times New Roman" panose="02020603050405020304" pitchFamily="18" charset="0"/>
              </a:rPr>
              <a:t>Rocki</a:t>
            </a:r>
            <a:r>
              <a:rPr lang="en-US" altLang="zh-CN" sz="2000" b="1" dirty="0">
                <a:latin typeface="Times New Roman" panose="02020603050405020304" pitchFamily="18" charset="0"/>
                <a:ea typeface="华文宋体" panose="02010600040101010101" pitchFamily="2" charset="-122"/>
                <a:cs typeface="Times New Roman" panose="02020603050405020304" pitchFamily="18" charset="0"/>
              </a:rPr>
              <a:t>-LSTM)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61DC37A-B9F2-D445-8A06-BCFCABB1AE08}"/>
              </a:ext>
            </a:extLst>
          </p:cNvPr>
          <p:cNvGrpSpPr/>
          <p:nvPr/>
        </p:nvGrpSpPr>
        <p:grpSpPr>
          <a:xfrm>
            <a:off x="5589789" y="3632425"/>
            <a:ext cx="6736780" cy="2959479"/>
            <a:chOff x="4813428" y="1503935"/>
            <a:chExt cx="6736780" cy="4211035"/>
          </a:xfrm>
        </p:grpSpPr>
        <p:sp>
          <p:nvSpPr>
            <p:cNvPr id="4" name="椭圆 31"/>
            <p:cNvSpPr/>
            <p:nvPr/>
          </p:nvSpPr>
          <p:spPr>
            <a:xfrm>
              <a:off x="4909133" y="1503935"/>
              <a:ext cx="6298102" cy="421103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262626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4" name="文本框 23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  <p:cNvSpPr txBox="1"/>
            <p:nvPr/>
          </p:nvSpPr>
          <p:spPr>
            <a:xfrm>
              <a:off x="4813428" y="1908499"/>
              <a:ext cx="5365519" cy="56931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Times New Roman" panose="02020603050405020304" pitchFamily="18" charset="0"/>
                  <a:ea typeface="华文宋体" panose="02010600040101010101" pitchFamily="2" charset="-122"/>
                  <a:cs typeface="Times New Roman" panose="02020603050405020304" pitchFamily="18" charset="0"/>
                </a:rPr>
                <a:t>          </a:t>
              </a:r>
              <a:r>
                <a:rPr lang="en-US" altLang="zh-CN" sz="2000" b="1" dirty="0" err="1">
                  <a:latin typeface="Times New Roman" panose="02020603050405020304" pitchFamily="18" charset="0"/>
                  <a:ea typeface="华文宋体" panose="02010600040101010101" pitchFamily="2" charset="-122"/>
                  <a:cs typeface="Times New Roman" panose="02020603050405020304" pitchFamily="18" charset="0"/>
                </a:rPr>
                <a:t>Rocki</a:t>
              </a:r>
              <a:r>
                <a:rPr lang="en-US" altLang="zh-CN" sz="2000" b="1" dirty="0">
                  <a:latin typeface="Times New Roman" panose="02020603050405020304" pitchFamily="18" charset="0"/>
                  <a:ea typeface="华文宋体" panose="02010600040101010101" pitchFamily="2" charset="-122"/>
                  <a:cs typeface="Times New Roman" panose="02020603050405020304" pitchFamily="18" charset="0"/>
                </a:rPr>
                <a:t>-LSTM</a:t>
              </a:r>
              <a:endParaRPr lang="zh-CN" altLang="en-US" sz="2000" b="1" dirty="0">
                <a:latin typeface="Times New Roman" panose="02020603050405020304" pitchFamily="18" charset="0"/>
                <a:ea typeface="华文宋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D40F5AD-E1AC-4943-A70D-03A513F9DC0B}"/>
                </a:ext>
              </a:extLst>
            </p:cNvPr>
            <p:cNvSpPr/>
            <p:nvPr/>
          </p:nvSpPr>
          <p:spPr>
            <a:xfrm>
              <a:off x="6987054" y="4210952"/>
              <a:ext cx="184731" cy="5693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265C968F-2627-D04A-BD1B-0E56ACBFE912}"/>
                </a:ext>
              </a:extLst>
            </p:cNvPr>
            <p:cNvSpPr/>
            <p:nvPr/>
          </p:nvSpPr>
          <p:spPr>
            <a:xfrm>
              <a:off x="4992282" y="3796870"/>
              <a:ext cx="184731" cy="5693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CF1EB39D-812D-7F42-98DE-7CF67DA86B85}"/>
                </a:ext>
              </a:extLst>
            </p:cNvPr>
            <p:cNvSpPr/>
            <p:nvPr/>
          </p:nvSpPr>
          <p:spPr>
            <a:xfrm>
              <a:off x="4969155" y="3360900"/>
              <a:ext cx="6333785" cy="10072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itchFamily="2" charset="2"/>
                <a:buChar char="p"/>
              </a:pP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More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complex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memory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structures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(array-like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structure):</a:t>
              </a:r>
            </a:p>
            <a:p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controls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number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of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cell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memory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vectors.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9346742-5D03-A744-90C6-F2546A680F2B}"/>
                </a:ext>
              </a:extLst>
            </p:cNvPr>
            <p:cNvSpPr/>
            <p:nvPr/>
          </p:nvSpPr>
          <p:spPr>
            <a:xfrm>
              <a:off x="4969155" y="2452185"/>
              <a:ext cx="6114981" cy="10072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Wingdings" pitchFamily="2" charset="2"/>
                <a:buChar char="p"/>
              </a:pP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single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layer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RNN:</a:t>
              </a:r>
            </a:p>
            <a:p>
              <a:r>
                <a:rPr lang="zh-CN" altLang="en-US" sz="2000" dirty="0">
                  <a:latin typeface="Times New Roman" panose="02020603050405020304" pitchFamily="18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       </a:t>
              </a:r>
              <a:r>
                <a:rPr lang="en-US" altLang="zh-CN" sz="2000" dirty="0">
                  <a:latin typeface="Times New Roman" panose="02020603050405020304" pitchFamily="18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Training session computational</a:t>
              </a:r>
              <a:r>
                <a:rPr lang="zh-CN" altLang="en-US" sz="2000" dirty="0">
                  <a:latin typeface="Times New Roman" panose="02020603050405020304" pitchFamily="18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efficiently.</a:t>
              </a:r>
              <a:r>
                <a:rPr lang="zh-CN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BB10365-7979-D74F-9E94-0F7E24AD254B}"/>
                </a:ext>
              </a:extLst>
            </p:cNvPr>
            <p:cNvSpPr/>
            <p:nvPr/>
          </p:nvSpPr>
          <p:spPr>
            <a:xfrm>
              <a:off x="4992282" y="4377747"/>
              <a:ext cx="6557926" cy="10072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Wingdings" pitchFamily="2" charset="2"/>
                <a:buChar char="p"/>
              </a:pP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Stochastic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design:</a:t>
              </a:r>
            </a:p>
            <a:p>
              <a:r>
                <a:rPr lang="zh-CN" altLang="en-US" sz="2000" dirty="0">
                  <a:latin typeface="Times New Roman" panose="02020603050405020304" pitchFamily="18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        </a:t>
              </a:r>
              <a:r>
                <a:rPr lang="en-US" altLang="zh-CN" sz="2000" dirty="0">
                  <a:latin typeface="Times New Roman" panose="02020603050405020304" pitchFamily="18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More resilient</a:t>
              </a:r>
              <a:r>
                <a:rPr lang="zh-CN" altLang="en-US" sz="2000" dirty="0">
                  <a:latin typeface="Times New Roman" panose="02020603050405020304" pitchFamily="18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ea typeface="MS Mincho" panose="02020609040205080304" pitchFamily="49" charset="-128"/>
                  <a:cs typeface="Times New Roman" panose="02020603050405020304" pitchFamily="18" charset="0"/>
                </a:rPr>
                <a:t>on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noisy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sequential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input</a:t>
              </a:r>
              <a:r>
                <a:rPr lang="zh-CN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data.</a:t>
              </a:r>
              <a:endPara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AC489302-AAE8-8945-9259-5E2AFDBD1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147" y="4102101"/>
            <a:ext cx="3531326" cy="2317095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C5CD26F2-FEFD-0B43-95DD-ED3F95172603}"/>
              </a:ext>
            </a:extLst>
          </p:cNvPr>
          <p:cNvGrpSpPr/>
          <p:nvPr/>
        </p:nvGrpSpPr>
        <p:grpSpPr>
          <a:xfrm>
            <a:off x="6233388" y="770006"/>
            <a:ext cx="4939437" cy="2696075"/>
            <a:chOff x="781289" y="3513911"/>
            <a:chExt cx="4341857" cy="2377439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D424EC6-7C1A-4346-BEEE-2D6A714E9F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7581"/>
            <a:stretch/>
          </p:blipFill>
          <p:spPr>
            <a:xfrm>
              <a:off x="805146" y="3513911"/>
              <a:ext cx="4318000" cy="154447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94EE535F-05EE-CC4F-85C2-50D43154E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81289" y="5058381"/>
              <a:ext cx="2157853" cy="832968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52C3A38B-384C-E240-BA0E-4E48D5F5E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939143" y="5064764"/>
              <a:ext cx="2184003" cy="826586"/>
            </a:xfrm>
            <a:prstGeom prst="rect">
              <a:avLst/>
            </a:prstGeom>
          </p:spPr>
        </p:pic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1C322586-7FF4-CC43-B7A4-3AAEDA2970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0964" y="685115"/>
            <a:ext cx="4939437" cy="304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418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104174"/>
            <a:ext cx="547499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Approach-Data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</a:p>
          <a:p>
            <a:pPr>
              <a:defRPr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4F81554A-ADC7-3A4C-A787-B19966A17899}"/>
                  </a:ext>
                </a:extLst>
              </p:cNvPr>
              <p:cNvSpPr/>
              <p:nvPr/>
            </p:nvSpPr>
            <p:spPr>
              <a:xfrm>
                <a:off x="984765" y="777893"/>
                <a:ext cx="9894368" cy="56323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algn="just">
                  <a:buFont typeface="Wingdings" pitchFamily="2" charset="2"/>
                  <a:buChar char="p"/>
                </a:pP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TIRESIAS reconstruct the data collected from millions of machines from Symantec’s intrusion prevention product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D.</a:t>
                </a:r>
              </a:p>
              <a:p>
                <a:pPr marL="285750" indent="-285750" algn="just">
                  <a:buFont typeface="Wingdings" pitchFamily="2" charset="2"/>
                  <a:buChar char="p"/>
                </a:pP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 algn="just">
                  <a:buFont typeface="Wingdings" pitchFamily="2" charset="2"/>
                  <a:buChar char="p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D</m:t>
                    </m:r>
                    <m:r>
                      <a:rPr lang="en-US" altLang="zh-CN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={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,…,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𝑚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, 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where m denotes the number of machines. </a:t>
                </a:r>
              </a:p>
              <a:p>
                <a:pPr marL="285750" indent="-285750" algn="just">
                  <a:buFont typeface="Wingdings" pitchFamily="2" charset="2"/>
                  <a:buChar char="p"/>
                </a:pP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 algn="just">
                  <a:buFont typeface="Wingdings" pitchFamily="2" charset="2"/>
                  <a:buChar char="p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={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,…,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𝑙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, 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denotes a sequence of security events ordered by timestamps </a:t>
                </a:r>
                <a:r>
                  <a:rPr lang="en-US" altLang="zh-CN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pPr marL="285750" indent="-285750" algn="just">
                  <a:buFont typeface="Wingdings" pitchFamily="2" charset="2"/>
                  <a:buChar char="p"/>
                </a:pP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 algn="just">
                  <a:buFont typeface="Wingdings" pitchFamily="2" charset="2"/>
                  <a:buChar char="p"/>
                </a:pP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Then, they split the data into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(training data)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𝑉</m:t>
                        </m:r>
                      </m:sub>
                    </m:sSub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(validation data),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𝑇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 ∩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𝑉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= ∅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.</a:t>
                </a:r>
              </a:p>
              <a:p>
                <a:pPr marL="285750" indent="-285750" algn="just">
                  <a:buFont typeface="Wingdings" pitchFamily="2" charset="2"/>
                  <a:buChar char="p"/>
                </a:pPr>
                <a:endParaRPr lang="en-US" altLang="zh-CN" dirty="0">
                  <a:latin typeface="Times New Roman" panose="02020603050405020304" pitchFamily="18" charset="0"/>
                  <a:ea typeface="MS Mincho" panose="02020609040205080304" pitchFamily="49" charset="-128"/>
                  <a:cs typeface="Times New Roman" panose="02020603050405020304" pitchFamily="18" charset="0"/>
                </a:endParaRPr>
              </a:p>
              <a:p>
                <a:pPr marL="285750" indent="-285750" algn="just">
                  <a:buFont typeface="Wingdings" pitchFamily="2" charset="2"/>
                  <a:buChar char="p"/>
                </a:pPr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Separate</a:t>
                </a:r>
                <a:r>
                  <a:rPr lang="zh-CN" altLang="en-US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to</a:t>
                </a:r>
                <a:r>
                  <a:rPr lang="zh-CN" altLang="en-US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and</a:t>
                </a:r>
                <a:r>
                  <a:rPr lang="zh-CN" altLang="en-US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:</a:t>
                </a:r>
              </a:p>
              <a:p>
                <a:pPr marL="742950" lvl="1" indent="-285750" algn="just">
                  <a:buFont typeface="Wingdings" pitchFamily="2" charset="2"/>
                  <a:buChar char="l"/>
                </a:pPr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D1 data contains 27 days of data composed of over 2.2 billion security events. </a:t>
                </a:r>
              </a:p>
              <a:p>
                <a:pPr marL="1257300" lvl="2" indent="-342900" algn="just">
                  <a:buFont typeface="+mj-lt"/>
                  <a:buAutoNum type="arabicPeriod"/>
                </a:pPr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Nov 1st- Nov 7th is used to train the model. </a:t>
                </a:r>
              </a:p>
              <a:p>
                <a:pPr marL="1257300" lvl="2" indent="-342900" algn="just">
                  <a:buFont typeface="+mj-lt"/>
                  <a:buAutoNum type="arabicPeriod"/>
                </a:pPr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Nov 8th- Nov 17th is used to evaluate the module performance. </a:t>
                </a:r>
              </a:p>
              <a:p>
                <a:pPr marL="1257300" lvl="2" indent="-342900" algn="just">
                  <a:buFont typeface="+mj-lt"/>
                  <a:buAutoNum type="arabicPeriod"/>
                </a:pPr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Nov 1st- Nov 5th is used to choose the best model and compared to the baseline models.</a:t>
                </a:r>
              </a:p>
              <a:p>
                <a:pPr marL="742950" lvl="1" indent="-285750" algn="just">
                  <a:buFont typeface="Wingdings" pitchFamily="2" charset="2"/>
                  <a:buChar char="l"/>
                </a:pPr>
                <a:r>
                  <a:rPr lang="en-US" altLang="zh-CN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D2 data contains the 8th and 23rd day of each month between Nov 2017-Feb 2018 composed of 1.2 billion security events to evaluate if the module retains stability after a long time.</a:t>
                </a:r>
                <a:endParaRPr lang="zh-CN" altLang="zh-CN" sz="2000" dirty="0">
                  <a:latin typeface="Times New Roman" panose="02020603050405020304" pitchFamily="18" charset="0"/>
                  <a:ea typeface="MS Mincho" panose="02020609040205080304" pitchFamily="49" charset="-128"/>
                  <a:cs typeface="Times New Roman" panose="02020603050405020304" pitchFamily="18" charset="0"/>
                </a:endParaRPr>
              </a:p>
              <a:p>
                <a:pPr marL="285750" indent="-285750" algn="just">
                  <a:buFont typeface="Wingdings" pitchFamily="2" charset="2"/>
                  <a:buChar char="p"/>
                </a:pP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 algn="just">
                  <a:buFont typeface="Wingdings" pitchFamily="2" charset="2"/>
                  <a:buChar char="p"/>
                </a:pP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From each event, they extract anonymized machine ID, timestamp, security event ID, event description, system actions and other information as features.</a:t>
                </a:r>
              </a:p>
              <a:p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4F81554A-ADC7-3A4C-A787-B19966A178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4765" y="777893"/>
                <a:ext cx="9894368" cy="5632311"/>
              </a:xfrm>
              <a:prstGeom prst="rect">
                <a:avLst/>
              </a:prstGeom>
              <a:blipFill>
                <a:blip r:embed="rId4"/>
                <a:stretch>
                  <a:fillRect l="-385" t="-225" r="-3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矩形 42">
            <a:extLst>
              <a:ext uri="{FF2B5EF4-FFF2-40B4-BE49-F238E27FC236}">
                <a16:creationId xmlns:a16="http://schemas.microsoft.com/office/drawing/2014/main" id="{A1DBDD84-CF62-E34A-8CF6-48D30EC30D04}"/>
              </a:ext>
            </a:extLst>
          </p:cNvPr>
          <p:cNvSpPr/>
          <p:nvPr/>
        </p:nvSpPr>
        <p:spPr>
          <a:xfrm>
            <a:off x="7567748" y="199783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279400" algn="just">
              <a:spcAft>
                <a:spcPts val="0"/>
              </a:spcAft>
            </a:pPr>
            <a:r>
              <a:rPr lang="en-US" altLang="zh-CN" dirty="0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endParaRPr lang="zh-CN" altLang="zh-CN" sz="2000" dirty="0"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4" name="椭圆 31">
            <a:extLst>
              <a:ext uri="{FF2B5EF4-FFF2-40B4-BE49-F238E27FC236}">
                <a16:creationId xmlns:a16="http://schemas.microsoft.com/office/drawing/2014/main" id="{769CA650-8B97-B640-8C5A-287F7A873C24}"/>
              </a:ext>
            </a:extLst>
          </p:cNvPr>
          <p:cNvSpPr/>
          <p:nvPr/>
        </p:nvSpPr>
        <p:spPr>
          <a:xfrm>
            <a:off x="479399" y="612005"/>
            <a:ext cx="11233201" cy="5770810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rgbClr val="262626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0106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104174"/>
            <a:ext cx="537829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Approach-Module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</a:p>
          <a:p>
            <a:pPr>
              <a:defRPr/>
            </a:pP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58C8558B-6FC6-3B41-8C50-9EA4AE8E3807}"/>
              </a:ext>
            </a:extLst>
          </p:cNvPr>
          <p:cNvGrpSpPr/>
          <p:nvPr/>
        </p:nvGrpSpPr>
        <p:grpSpPr>
          <a:xfrm>
            <a:off x="1273176" y="703441"/>
            <a:ext cx="9645647" cy="6089243"/>
            <a:chOff x="1000582" y="517934"/>
            <a:chExt cx="9645647" cy="6447922"/>
          </a:xfrm>
        </p:grpSpPr>
        <p:sp>
          <p:nvSpPr>
            <p:cNvPr id="16" name="椭圆 31">
              <a:extLst>
                <a:ext uri="{FF2B5EF4-FFF2-40B4-BE49-F238E27FC236}">
                  <a16:creationId xmlns:a16="http://schemas.microsoft.com/office/drawing/2014/main" id="{E2994B34-D0AC-A344-AAA0-034A55425520}"/>
                </a:ext>
              </a:extLst>
            </p:cNvPr>
            <p:cNvSpPr/>
            <p:nvPr/>
          </p:nvSpPr>
          <p:spPr>
            <a:xfrm>
              <a:off x="1000582" y="517934"/>
              <a:ext cx="9645647" cy="6447922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262626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矩形 4">
                  <a:extLst>
                    <a:ext uri="{FF2B5EF4-FFF2-40B4-BE49-F238E27FC236}">
                      <a16:creationId xmlns:a16="http://schemas.microsoft.com/office/drawing/2014/main" id="{CCAC4092-7C80-A747-939C-ECDA48EC8D5B}"/>
                    </a:ext>
                  </a:extLst>
                </p:cNvPr>
                <p:cNvSpPr/>
                <p:nvPr/>
              </p:nvSpPr>
              <p:spPr>
                <a:xfrm>
                  <a:off x="1316719" y="692575"/>
                  <a:ext cx="9109167" cy="590622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indent="279400"/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Module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</a:t>
                  </a:r>
                  <a:r>
                    <a:rPr lang="en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raining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:</a:t>
                  </a:r>
                </a:p>
                <a:p>
                  <a:pPr marL="285750" indent="-285750">
                    <a:buFont typeface="Wingdings" pitchFamily="2" charset="2"/>
                    <a:buChar char="p"/>
                  </a:pP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Basically,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train</a:t>
                  </a:r>
                  <a:r>
                    <a:rPr lang="zh-CN" alt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</a:t>
                  </a:r>
                  <a:r>
                    <a:rPr lang="en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recurrent neural network with recurrent memory cells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.</a:t>
                  </a:r>
                  <a:endParaRPr lang="en-US" altLang="zh-CN" sz="2000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endParaRPr>
                </a:p>
                <a:p>
                  <a:pPr marL="285750" indent="-285750" algn="just">
                    <a:spcAft>
                      <a:spcPts val="0"/>
                    </a:spcAft>
                    <a:buFont typeface="Wingdings" pitchFamily="2" charset="2"/>
                    <a:buChar char="p"/>
                  </a:pP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Based on the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hidden layer of LSTM, predict the probability distribution of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𝑤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+1</m:t>
                          </m:r>
                        </m:sub>
                      </m:sSub>
                    </m:oMath>
                  </a14:m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given historical observed events {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en-US" altLang="zh-CN" sz="200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...,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𝑤</m:t>
                          </m:r>
                        </m:sub>
                      </m:sSub>
                    </m:oMath>
                  </a14:m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} with the </a:t>
                  </a:r>
                  <a:r>
                    <a:rPr lang="en-US" altLang="zh-CN" sz="2000" dirty="0" err="1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Softmax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as the activation function:</a:t>
                  </a:r>
                  <a:endParaRPr lang="zh-CN" altLang="zh-CN" sz="200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endParaRPr>
                </a:p>
                <a:p>
                  <a:pPr marL="228600" algn="just">
                    <a:spcAft>
                      <a:spcPts val="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unc>
                          <m:func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Pr</m:t>
                            </m:r>
                          </m:fName>
                          <m:e>
                            <m:d>
                              <m:dPr>
                                <m:ctrlPr>
                                  <a:rPr lang="zh-CN" altLang="zh-CN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zh-CN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𝑤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1: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𝑤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zh-CN" altLang="zh-CN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zh-CN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h</m:t>
                                    </m:r>
                                  </m:e>
                                  <m:sup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𝑤</m:t>
                                    </m:r>
                                  </m:sup>
                                </m:sSup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∙</m:t>
                                </m:r>
                                <m:sSup>
                                  <m:sSupPr>
                                    <m:ctrlPr>
                                      <a:rPr lang="zh-CN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𝑝</m:t>
                                    </m:r>
                                  </m:e>
                                  <m:sup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𝑗</m:t>
                                    </m:r>
                                  </m:sup>
                                </m:sSup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zh-CN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𝑞</m:t>
                                    </m:r>
                                  </m:e>
                                  <m:sup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𝑗</m:t>
                                    </m:r>
                                  </m:sup>
                                </m:sSup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sup>
                            </m:sSup>
                          </m:num>
                          <m:den>
                            <m:nary>
                              <m:naryPr>
                                <m:chr m:val="∑"/>
                                <m:limLoc m:val="subSup"/>
                                <m:supHide m:val="on"/>
                                <m:ctrlPr>
                                  <a:rPr lang="zh-CN" altLang="zh-CN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naryPr>
                              <m:sub>
                                <m:sSup>
                                  <m:sSupPr>
                                    <m:ctrlPr>
                                      <a:rPr lang="zh-CN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𝑗</m:t>
                                    </m:r>
                                  </m:e>
                                  <m:sup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∈</m:t>
                                </m:r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𝐸</m:t>
                                </m:r>
                              </m:sub>
                              <m:sup/>
                              <m:e>
                                <m:sSup>
                                  <m:sSupPr>
                                    <m:ctrlPr>
                                      <a:rPr lang="zh-CN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𝑒</m:t>
                                    </m:r>
                                  </m:e>
                                  <m:sup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(</m:t>
                                    </m:r>
                                    <m:sSup>
                                      <m:sSupPr>
                                        <m:ctrlPr>
                                          <a:rPr lang="zh-CN" altLang="zh-CN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  <a:ea typeface="MS Mincho" panose="02020609040205080304" pitchFamily="49" charset="-128"/>
                                            <a:cs typeface="Times New Roman" panose="02020603050405020304" pitchFamily="18" charset="0"/>
                                          </a:rPr>
                                          <m:t>h</m:t>
                                        </m:r>
                                      </m:e>
                                      <m:sup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  <a:ea typeface="MS Mincho" panose="02020609040205080304" pitchFamily="49" charset="-128"/>
                                            <a:cs typeface="Times New Roman" panose="02020603050405020304" pitchFamily="18" charset="0"/>
                                          </a:rPr>
                                          <m:t>𝑤</m:t>
                                        </m:r>
                                      </m:sup>
                                    </m:sSup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∙</m:t>
                                    </m:r>
                                    <m:sSup>
                                      <m:sSupPr>
                                        <m:ctrlPr>
                                          <a:rPr lang="zh-CN" altLang="zh-CN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  <a:ea typeface="MS Mincho" panose="02020609040205080304" pitchFamily="49" charset="-128"/>
                                            <a:cs typeface="Times New Roman" panose="02020603050405020304" pitchFamily="18" charset="0"/>
                                          </a:rPr>
                                          <m:t>𝑝</m:t>
                                        </m:r>
                                      </m:e>
                                      <m:sup>
                                        <m:sSup>
                                          <m:sSupPr>
                                            <m:ctrlPr>
                                              <a:rPr lang="zh-CN" altLang="zh-CN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sz="2000" i="1">
                                                <a:latin typeface="Cambria Math" panose="02040503050406030204" pitchFamily="18" charset="0"/>
                                                <a:ea typeface="MS Mincho" panose="02020609040205080304" pitchFamily="49" charset="-128"/>
                                                <a:cs typeface="Times New Roman" panose="02020603050405020304" pitchFamily="18" charset="0"/>
                                              </a:rPr>
                                              <m:t>𝑗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sz="2000" i="1">
                                                <a:latin typeface="Cambria Math" panose="02040503050406030204" pitchFamily="18" charset="0"/>
                                                <a:ea typeface="MS Mincho" panose="02020609040205080304" pitchFamily="49" charset="-128"/>
                                                <a:cs typeface="Times New Roman" panose="020206030504050203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p>
                                      </m:sup>
                                    </m:sSup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zh-CN" altLang="zh-CN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  <a:ea typeface="MS Mincho" panose="02020609040205080304" pitchFamily="49" charset="-128"/>
                                            <a:cs typeface="Times New Roman" panose="02020603050405020304" pitchFamily="18" charset="0"/>
                                          </a:rPr>
                                          <m:t>𝑞</m:t>
                                        </m:r>
                                      </m:e>
                                      <m:sup>
                                        <m:sSup>
                                          <m:sSupPr>
                                            <m:ctrlPr>
                                              <a:rPr lang="zh-CN" altLang="zh-CN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zh-CN" sz="2000" i="1">
                                                <a:latin typeface="Cambria Math" panose="02040503050406030204" pitchFamily="18" charset="0"/>
                                                <a:ea typeface="MS Mincho" panose="02020609040205080304" pitchFamily="49" charset="-128"/>
                                                <a:cs typeface="Times New Roman" panose="02020603050405020304" pitchFamily="18" charset="0"/>
                                              </a:rPr>
                                              <m:t>𝑗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zh-CN" sz="2000" i="1">
                                                <a:latin typeface="Cambria Math" panose="02040503050406030204" pitchFamily="18" charset="0"/>
                                                <a:ea typeface="MS Mincho" panose="02020609040205080304" pitchFamily="49" charset="-128"/>
                                                <a:cs typeface="Times New Roman" panose="020206030504050203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p>
                                      </m:sup>
                                    </m:sSup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e>
                            </m:nary>
                          </m:den>
                        </m:f>
                      </m:oMath>
                    </m:oMathPara>
                  </a14:m>
                  <a:endParaRPr lang="en-US" altLang="zh-CN" sz="2000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endParaRPr>
                </a:p>
                <a:p>
                  <a:pPr marL="228600" algn="just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unc>
                          <m:func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Pr</m:t>
                            </m:r>
                          </m:fName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zh-CN" altLang="zh-CN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zh-CN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0:</m:t>
                                    </m:r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MS Mincho" panose="02020609040205080304" pitchFamily="49" charset="-128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={</m:t>
                        </m:r>
                        <m:sSub>
                          <m:sSub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|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𝐸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|</m:t>
                            </m:r>
                          </m:sub>
                        </m:sSub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|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𝐸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|</m:t>
                            </m:r>
                          </m:sub>
                        </m:sSub>
                        <m:r>
                          <a:rPr lang="en-US" altLang="zh-CN" sz="2000" smtClean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}</m:t>
                        </m:r>
                      </m:oMath>
                    </m:oMathPara>
                  </a14:m>
                  <a:endParaRPr lang="en-US" altLang="zh-CN" sz="2000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endParaRPr>
                </a:p>
                <a:p>
                  <a:pPr marL="342900" indent="-342900" algn="just">
                    <a:buFont typeface="Wingdings" pitchFamily="2" charset="2"/>
                    <a:buChar char="p"/>
                  </a:pP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With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probability distribution of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𝑤</m:t>
                          </m:r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altLang="zh-CN" sz="200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zh-CN" altLang="en-US" sz="2000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makes prediction based on the highest probability score.</a:t>
                  </a:r>
                </a:p>
                <a:p>
                  <a:pPr marL="342900" indent="-342900" algn="just">
                    <a:buFont typeface="Wingdings" pitchFamily="2" charset="2"/>
                    <a:buChar char="p"/>
                  </a:pPr>
                  <a:endParaRPr lang="en-US" altLang="zh-CN" sz="2000" dirty="0"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endParaRPr>
                </a:p>
                <a:p>
                  <a:pPr marL="285750" indent="-285750" algn="just">
                    <a:spcAft>
                      <a:spcPts val="0"/>
                    </a:spcAft>
                    <a:buFont typeface="Wingdings" pitchFamily="2" charset="2"/>
                    <a:buChar char="p"/>
                  </a:pP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Based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on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the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prediction,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update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the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weights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of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NN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to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minimize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Log-likelihood loss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towards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𝑡𝑔𝑡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m:t> </m:t>
                      </m:r>
                    </m:oMath>
                  </a14:m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in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each</a:t>
                  </a:r>
                  <a:r>
                    <a:rPr lang="zh-CN" altLang="en-US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</a:t>
                  </a: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epoch:</a:t>
                  </a:r>
                  <a:endParaRPr lang="zh-CN" altLang="zh-CN" sz="200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endParaRPr>
                </a:p>
                <a:p>
                  <a:pPr marL="228600" algn="just">
                    <a:spcAft>
                      <a:spcPts val="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ℒ</m:t>
                        </m:r>
                        <m:r>
                          <a:rPr lang="en-US" altLang="zh-CN" sz="200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limLoc m:val="undOvr"/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zh-CN" altLang="zh-CN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𝑇</m:t>
                                </m:r>
                              </m:sub>
                            </m:s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|</m:t>
                            </m:r>
                          </m:sup>
                          <m:e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Pr</m:t>
                            </m:r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⁡(</m:t>
                            </m:r>
                            <m:sSub>
                              <m:sSubPr>
                                <m:ctrlPr>
                                  <a:rPr lang="zh-CN" altLang="zh-CN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𝑒</m:t>
                                </m:r>
                              </m:e>
                              <m:sub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zh-CN" altLang="zh-CN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𝑒</m:t>
                                </m:r>
                              </m:e>
                              <m:sub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1:</m:t>
                                </m:r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MS Mincho" panose="02020609040205080304" pitchFamily="49" charset="-128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sub>
                            </m:sSub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:</m:t>
                            </m:r>
                            <m:r>
                              <m:rPr>
                                <m:sty m:val="p"/>
                              </m:rP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θ</m:t>
                            </m:r>
                            <m:r>
                              <a:rPr lang="en-US" altLang="zh-CN" sz="2000">
                                <a:latin typeface="Cambria Math" panose="02040503050406030204" pitchFamily="18" charset="0"/>
                                <a:ea typeface="MS Mincho" panose="02020609040205080304" pitchFamily="49" charset="-128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</m:nary>
                      </m:oMath>
                    </m:oMathPara>
                  </a14:m>
                  <a:endParaRPr lang="zh-CN" altLang="zh-CN" sz="200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endParaRPr>
                </a:p>
                <a:p>
                  <a:pPr marL="285750" indent="-285750" algn="just">
                    <a:spcAft>
                      <a:spcPts val="0"/>
                    </a:spcAft>
                    <a:buFont typeface="Wingdings" pitchFamily="2" charset="2"/>
                    <a:buChar char="p"/>
                  </a:pPr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Use the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pitchFamily="18" charset="0"/>
                              <a:ea typeface="MS Mincho" panose="02020609040205080304" pitchFamily="49" charset="-128"/>
                              <a:cs typeface="Times New Roman" panose="02020603050405020304" pitchFamily="18" charset="0"/>
                            </a:rPr>
                            <m:t>𝑉</m:t>
                          </m:r>
                        </m:sub>
                      </m:sSub>
                    </m:oMath>
                  </a14:m>
                  <a:r>
                    <a:rPr lang="en-US" altLang="zh-CN" sz="2000" dirty="0">
                      <a:latin typeface="Times New Roman" panose="02020603050405020304" pitchFamily="18" charset="0"/>
                      <a:ea typeface="MS Mincho" panose="02020609040205080304" pitchFamily="49" charset="-128"/>
                      <a:cs typeface="Times New Roman" panose="02020603050405020304" pitchFamily="18" charset="0"/>
                    </a:rPr>
                    <a:t> to determine when training process should end and select the best model. </a:t>
                  </a:r>
                  <a:endParaRPr lang="zh-CN" altLang="zh-CN" sz="2000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5" name="矩形 4">
                  <a:extLst>
                    <a:ext uri="{FF2B5EF4-FFF2-40B4-BE49-F238E27FC236}">
                      <a16:creationId xmlns:a16="http://schemas.microsoft.com/office/drawing/2014/main" id="{CCAC4092-7C80-A747-939C-ECDA48EC8D5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16719" y="692575"/>
                  <a:ext cx="9109167" cy="5906227"/>
                </a:xfrm>
                <a:prstGeom prst="rect">
                  <a:avLst/>
                </a:prstGeom>
                <a:blipFill>
                  <a:blip r:embed="rId4"/>
                  <a:stretch>
                    <a:fillRect l="-557" t="-454" r="-696" b="-1995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441369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104174"/>
            <a:ext cx="610200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Approach-Module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环形箭头 7"/>
          <p:cNvSpPr/>
          <p:nvPr/>
        </p:nvSpPr>
        <p:spPr>
          <a:xfrm flipH="1">
            <a:off x="1424096" y="1652270"/>
            <a:ext cx="2076749" cy="1979203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Precision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7" name="环形箭头 16">
            <a:extLst>
              <a:ext uri="{FF2B5EF4-FFF2-40B4-BE49-F238E27FC236}">
                <a16:creationId xmlns:a16="http://schemas.microsoft.com/office/drawing/2014/main" id="{E07A6DF5-7ED8-9A4A-AC06-54958E7F4168}"/>
              </a:ext>
            </a:extLst>
          </p:cNvPr>
          <p:cNvSpPr/>
          <p:nvPr/>
        </p:nvSpPr>
        <p:spPr>
          <a:xfrm flipH="1">
            <a:off x="4831202" y="1652268"/>
            <a:ext cx="2076749" cy="1979203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F1-score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8" name="环形箭头 17">
            <a:extLst>
              <a:ext uri="{FF2B5EF4-FFF2-40B4-BE49-F238E27FC236}">
                <a16:creationId xmlns:a16="http://schemas.microsoft.com/office/drawing/2014/main" id="{BFD3E514-A559-7145-926E-7F0188253E5E}"/>
              </a:ext>
            </a:extLst>
          </p:cNvPr>
          <p:cNvSpPr/>
          <p:nvPr/>
        </p:nvSpPr>
        <p:spPr>
          <a:xfrm flipH="1">
            <a:off x="8238309" y="1652269"/>
            <a:ext cx="2076749" cy="1979203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Recall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4941AB0-5BF0-AD49-A72A-4FAD4B5E28F2}"/>
              </a:ext>
            </a:extLst>
          </p:cNvPr>
          <p:cNvGrpSpPr/>
          <p:nvPr/>
        </p:nvGrpSpPr>
        <p:grpSpPr>
          <a:xfrm>
            <a:off x="1424096" y="4484850"/>
            <a:ext cx="9378887" cy="1549739"/>
            <a:chOff x="1424096" y="4484850"/>
            <a:chExt cx="9378887" cy="1549739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4D3EE04-7F9B-4E4A-A9D4-5BAF964A8EA7}"/>
                </a:ext>
              </a:extLst>
            </p:cNvPr>
            <p:cNvSpPr txBox="1"/>
            <p:nvPr/>
          </p:nvSpPr>
          <p:spPr>
            <a:xfrm>
              <a:off x="1832201" y="4779457"/>
              <a:ext cx="834376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They made model performance evaluation based on some metrics such as Precision, Recall, F1 score. Moreover, if the precision drops quickly, they will retrain the module.</a:t>
              </a:r>
              <a:endPara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椭圆 31">
              <a:extLst>
                <a:ext uri="{FF2B5EF4-FFF2-40B4-BE49-F238E27FC236}">
                  <a16:creationId xmlns:a16="http://schemas.microsoft.com/office/drawing/2014/main" id="{CF850309-D843-3649-B70B-6C13F1424562}"/>
                </a:ext>
              </a:extLst>
            </p:cNvPr>
            <p:cNvSpPr/>
            <p:nvPr/>
          </p:nvSpPr>
          <p:spPr>
            <a:xfrm>
              <a:off x="1424096" y="4484850"/>
              <a:ext cx="9378887" cy="1549739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262626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293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" grpId="0" animBg="1"/>
      <p:bldP spid="1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354" y="772494"/>
            <a:ext cx="2373603" cy="1866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 bwMode="auto">
          <a:xfrm>
            <a:off x="2335132" y="1451889"/>
            <a:ext cx="1619824" cy="5078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Part</a:t>
            </a:r>
            <a:r>
              <a:rPr lang="zh-CN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4</a:t>
            </a:r>
            <a:endParaRPr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818" y="3314177"/>
            <a:ext cx="3842286" cy="650874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12868408-64A8-D74D-920B-CA4B99D91A30}"/>
              </a:ext>
            </a:extLst>
          </p:cNvPr>
          <p:cNvSpPr txBox="1"/>
          <p:nvPr/>
        </p:nvSpPr>
        <p:spPr>
          <a:xfrm>
            <a:off x="4199025" y="2729402"/>
            <a:ext cx="42458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4267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104174"/>
            <a:ext cx="30704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CC42051-5588-4342-8533-7406F7CCA300}"/>
              </a:ext>
            </a:extLst>
          </p:cNvPr>
          <p:cNvSpPr/>
          <p:nvPr/>
        </p:nvSpPr>
        <p:spPr>
          <a:xfrm>
            <a:off x="524677" y="563320"/>
            <a:ext cx="10557208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Overall Experiments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and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results:</a:t>
            </a:r>
          </a:p>
          <a:p>
            <a:pPr marL="285750" indent="-285750">
              <a:buFont typeface="Wingdings" pitchFamily="2" charset="2"/>
              <a:buChar char="p"/>
            </a:pP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Experiment:</a:t>
            </a:r>
          </a:p>
          <a:p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               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From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D1,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they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train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model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using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on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day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of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data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and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evaluate</a:t>
            </a:r>
          </a:p>
          <a:p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               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the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model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using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followings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days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until</a:t>
            </a:r>
          </a:p>
          <a:p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2017.</a:t>
            </a: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Results:</a:t>
            </a:r>
          </a:p>
          <a:p>
            <a:pPr marL="742950" lvl="1" indent="-285750">
              <a:buFont typeface="Wingdings" pitchFamily="2" charset="2"/>
              <a:buChar char="l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 over 80% precision.</a:t>
            </a:r>
          </a:p>
          <a:p>
            <a:pPr marL="742950" lvl="1" indent="-285750">
              <a:buFont typeface="Wingdings" pitchFamily="2" charset="2"/>
              <a:buChar char="l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 and Recall are well balanced with a similar scale (from 0.87 to 0.795).</a:t>
            </a:r>
          </a:p>
          <a:p>
            <a:pPr marL="742950" lvl="1" indent="-285750">
              <a:buFont typeface="Wingdings" pitchFamily="2" charset="2"/>
              <a:buChar char="l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Sudden decrease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6.9% retrained.</a:t>
            </a:r>
          </a:p>
          <a:p>
            <a:pPr marL="742950" lvl="1" indent="-285750">
              <a:buFont typeface="Wingdings" pitchFamily="2" charset="2"/>
              <a:buChar char="l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394699A-56D4-E84C-9E21-7D3077FE1E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674" y="3808805"/>
            <a:ext cx="10154651" cy="25563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D281517-956D-ED48-80BB-3FA936A2A1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0149" y="1556992"/>
            <a:ext cx="3453176" cy="148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2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154C277-7160-7A42-B7DE-980B2733407A}"/>
              </a:ext>
            </a:extLst>
          </p:cNvPr>
          <p:cNvSpPr/>
          <p:nvPr/>
        </p:nvSpPr>
        <p:spPr>
          <a:xfrm>
            <a:off x="616118" y="1023648"/>
            <a:ext cx="1050037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Comparison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study:</a:t>
            </a:r>
            <a:endParaRPr lang="en-US" altLang="zh-CN" sz="20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Experiment:</a:t>
            </a:r>
          </a:p>
          <a:p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             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The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comparison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study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uses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daily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data(1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Nov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–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5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Nov)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from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D1.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endParaRPr lang="en-US" altLang="zh-CN" sz="20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             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Training,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validation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and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test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data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are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all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from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the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same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day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of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different</a:t>
            </a:r>
            <a:r>
              <a:rPr lang="zh-CN" altLang="en-US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machines.</a:t>
            </a:r>
          </a:p>
          <a:p>
            <a:endParaRPr lang="en-US" altLang="zh-CN" sz="20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Results:</a:t>
            </a:r>
          </a:p>
          <a:p>
            <a:pPr lvl="1"/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Tiresias can easily beat the performance of baselines such as Spectral, Markov Chain and </a:t>
            </a:r>
          </a:p>
          <a:p>
            <a:pPr lvl="1"/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3-gram(has values higher than 0.8). </a:t>
            </a:r>
            <a:endParaRPr lang="zh-C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BD43D16-456C-524C-9F4C-2F9FD3077F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1164" y="3757315"/>
            <a:ext cx="5950282" cy="18500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E17707D-FE6C-5D48-A836-45EF3EBE3EE3}"/>
              </a:ext>
            </a:extLst>
          </p:cNvPr>
          <p:cNvSpPr txBox="1"/>
          <p:nvPr/>
        </p:nvSpPr>
        <p:spPr>
          <a:xfrm>
            <a:off x="1435260" y="104174"/>
            <a:ext cx="30704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/>
              <a:t>Experiments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&amp;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results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6594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654" y="1657399"/>
            <a:ext cx="2880554" cy="553366"/>
          </a:xfrm>
          <a:prstGeom prst="rect">
            <a:avLst/>
          </a:prstGeom>
        </p:spPr>
      </p:pic>
      <p:grpSp>
        <p:nvGrpSpPr>
          <p:cNvPr id="58" name="组合 57">
            <a:extLst>
              <a:ext uri="{FF2B5EF4-FFF2-40B4-BE49-F238E27FC236}">
                <a16:creationId xmlns:a16="http://schemas.microsoft.com/office/drawing/2014/main" id="{EC9E89E7-CA96-F64D-9B4F-1013D10F4FB6}"/>
              </a:ext>
            </a:extLst>
          </p:cNvPr>
          <p:cNvGrpSpPr/>
          <p:nvPr/>
        </p:nvGrpSpPr>
        <p:grpSpPr>
          <a:xfrm>
            <a:off x="780220" y="3937190"/>
            <a:ext cx="4931006" cy="1094062"/>
            <a:chOff x="5892505" y="2420598"/>
            <a:chExt cx="4931006" cy="1094062"/>
          </a:xfrm>
        </p:grpSpPr>
        <p:sp>
          <p:nvSpPr>
            <p:cNvPr id="8" name="Freeform 34"/>
            <p:cNvSpPr>
              <a:spLocks noEditPoints="1"/>
            </p:cNvSpPr>
            <p:nvPr/>
          </p:nvSpPr>
          <p:spPr bwMode="auto">
            <a:xfrm>
              <a:off x="10030117" y="3015108"/>
              <a:ext cx="793394" cy="459363"/>
            </a:xfrm>
            <a:custGeom>
              <a:avLst/>
              <a:gdLst>
                <a:gd name="T0" fmla="*/ 97 w 97"/>
                <a:gd name="T1" fmla="*/ 16 h 63"/>
                <a:gd name="T2" fmla="*/ 90 w 97"/>
                <a:gd name="T3" fmla="*/ 22 h 63"/>
                <a:gd name="T4" fmla="*/ 75 w 97"/>
                <a:gd name="T5" fmla="*/ 33 h 63"/>
                <a:gd name="T6" fmla="*/ 46 w 97"/>
                <a:gd name="T7" fmla="*/ 51 h 63"/>
                <a:gd name="T8" fmla="*/ 29 w 97"/>
                <a:gd name="T9" fmla="*/ 63 h 63"/>
                <a:gd name="T10" fmla="*/ 26 w 97"/>
                <a:gd name="T11" fmla="*/ 62 h 63"/>
                <a:gd name="T12" fmla="*/ 16 w 97"/>
                <a:gd name="T13" fmla="*/ 47 h 63"/>
                <a:gd name="T14" fmla="*/ 2 w 97"/>
                <a:gd name="T15" fmla="*/ 48 h 63"/>
                <a:gd name="T16" fmla="*/ 10 w 97"/>
                <a:gd name="T17" fmla="*/ 28 h 63"/>
                <a:gd name="T18" fmla="*/ 10 w 97"/>
                <a:gd name="T19" fmla="*/ 26 h 63"/>
                <a:gd name="T20" fmla="*/ 18 w 97"/>
                <a:gd name="T21" fmla="*/ 0 h 63"/>
                <a:gd name="T22" fmla="*/ 40 w 97"/>
                <a:gd name="T23" fmla="*/ 5 h 63"/>
                <a:gd name="T24" fmla="*/ 75 w 97"/>
                <a:gd name="T25" fmla="*/ 13 h 63"/>
                <a:gd name="T26" fmla="*/ 94 w 97"/>
                <a:gd name="T27" fmla="*/ 15 h 63"/>
                <a:gd name="T28" fmla="*/ 97 w 97"/>
                <a:gd name="T29" fmla="*/ 16 h 63"/>
                <a:gd name="T30" fmla="*/ 20 w 97"/>
                <a:gd name="T31" fmla="*/ 3 h 63"/>
                <a:gd name="T32" fmla="*/ 16 w 97"/>
                <a:gd name="T33" fmla="*/ 18 h 63"/>
                <a:gd name="T34" fmla="*/ 14 w 97"/>
                <a:gd name="T35" fmla="*/ 26 h 63"/>
                <a:gd name="T36" fmla="*/ 65 w 97"/>
                <a:gd name="T37" fmla="*/ 20 h 63"/>
                <a:gd name="T38" fmla="*/ 86 w 97"/>
                <a:gd name="T39" fmla="*/ 17 h 63"/>
                <a:gd name="T40" fmla="*/ 20 w 97"/>
                <a:gd name="T41" fmla="*/ 3 h 63"/>
                <a:gd name="T42" fmla="*/ 14 w 97"/>
                <a:gd name="T43" fmla="*/ 38 h 63"/>
                <a:gd name="T44" fmla="*/ 28 w 97"/>
                <a:gd name="T45" fmla="*/ 60 h 63"/>
                <a:gd name="T46" fmla="*/ 82 w 97"/>
                <a:gd name="T47" fmla="*/ 24 h 63"/>
                <a:gd name="T48" fmla="*/ 82 w 97"/>
                <a:gd name="T49" fmla="*/ 23 h 63"/>
                <a:gd name="T50" fmla="*/ 14 w 97"/>
                <a:gd name="T51" fmla="*/ 38 h 63"/>
                <a:gd name="T52" fmla="*/ 13 w 97"/>
                <a:gd name="T53" fmla="*/ 29 h 63"/>
                <a:gd name="T54" fmla="*/ 7 w 97"/>
                <a:gd name="T55" fmla="*/ 40 h 63"/>
                <a:gd name="T56" fmla="*/ 12 w 97"/>
                <a:gd name="T57" fmla="*/ 35 h 63"/>
                <a:gd name="T58" fmla="*/ 15 w 97"/>
                <a:gd name="T59" fmla="*/ 36 h 63"/>
                <a:gd name="T60" fmla="*/ 57 w 97"/>
                <a:gd name="T61" fmla="*/ 27 h 63"/>
                <a:gd name="T62" fmla="*/ 77 w 97"/>
                <a:gd name="T63" fmla="*/ 21 h 63"/>
                <a:gd name="T64" fmla="*/ 13 w 97"/>
                <a:gd name="T65" fmla="*/ 29 h 63"/>
                <a:gd name="T66" fmla="*/ 6 w 97"/>
                <a:gd name="T67" fmla="*/ 45 h 63"/>
                <a:gd name="T68" fmla="*/ 14 w 97"/>
                <a:gd name="T69" fmla="*/ 44 h 63"/>
                <a:gd name="T70" fmla="*/ 11 w 97"/>
                <a:gd name="T71" fmla="*/ 39 h 63"/>
                <a:gd name="T72" fmla="*/ 6 w 97"/>
                <a:gd name="T73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63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5985704" y="3197284"/>
              <a:ext cx="3975213" cy="317376"/>
            </a:xfrm>
            <a:custGeom>
              <a:avLst/>
              <a:gdLst>
                <a:gd name="connsiteX0" fmla="*/ 0 w 6766560"/>
                <a:gd name="connsiteY0" fmla="*/ 39809 h 361457"/>
                <a:gd name="connsiteX1" fmla="*/ 4411980 w 6766560"/>
                <a:gd name="connsiteY1" fmla="*/ 28379 h 361457"/>
                <a:gd name="connsiteX2" fmla="*/ 4023360 w 6766560"/>
                <a:gd name="connsiteY2" fmla="*/ 359849 h 361457"/>
                <a:gd name="connsiteX3" fmla="*/ 6766560 w 6766560"/>
                <a:gd name="connsiteY3" fmla="*/ 131249 h 361457"/>
                <a:gd name="connsiteX0-1" fmla="*/ 0 w 6766560"/>
                <a:gd name="connsiteY0-2" fmla="*/ 75291 h 398381"/>
                <a:gd name="connsiteX1-3" fmla="*/ 4369154 w 6766560"/>
                <a:gd name="connsiteY1-4" fmla="*/ 18141 h 398381"/>
                <a:gd name="connsiteX2-5" fmla="*/ 4023360 w 6766560"/>
                <a:gd name="connsiteY2-6" fmla="*/ 395331 h 398381"/>
                <a:gd name="connsiteX3-7" fmla="*/ 6766560 w 6766560"/>
                <a:gd name="connsiteY3-8" fmla="*/ 166731 h 398381"/>
                <a:gd name="connsiteX0-9" fmla="*/ 0 w 6766560"/>
                <a:gd name="connsiteY0-10" fmla="*/ 71354 h 339035"/>
                <a:gd name="connsiteX1-11" fmla="*/ 4369154 w 6766560"/>
                <a:gd name="connsiteY1-12" fmla="*/ 14204 h 339035"/>
                <a:gd name="connsiteX2-13" fmla="*/ 4351696 w 6766560"/>
                <a:gd name="connsiteY2-14" fmla="*/ 334244 h 339035"/>
                <a:gd name="connsiteX3-15" fmla="*/ 6766560 w 6766560"/>
                <a:gd name="connsiteY3-16" fmla="*/ 162794 h 339035"/>
                <a:gd name="connsiteX0-17" fmla="*/ 0 w 7194823"/>
                <a:gd name="connsiteY0-18" fmla="*/ 71354 h 334304"/>
                <a:gd name="connsiteX1-19" fmla="*/ 4369154 w 7194823"/>
                <a:gd name="connsiteY1-20" fmla="*/ 14204 h 334304"/>
                <a:gd name="connsiteX2-21" fmla="*/ 4351696 w 7194823"/>
                <a:gd name="connsiteY2-22" fmla="*/ 334244 h 334304"/>
                <a:gd name="connsiteX3-23" fmla="*/ 7194823 w 7194823"/>
                <a:gd name="connsiteY3-24" fmla="*/ 37064 h 334304"/>
                <a:gd name="connsiteX0-25" fmla="*/ 0 w 7194823"/>
                <a:gd name="connsiteY0-26" fmla="*/ 72918 h 358721"/>
                <a:gd name="connsiteX1-27" fmla="*/ 4369154 w 7194823"/>
                <a:gd name="connsiteY1-28" fmla="*/ 15768 h 358721"/>
                <a:gd name="connsiteX2-29" fmla="*/ 4051911 w 7194823"/>
                <a:gd name="connsiteY2-30" fmla="*/ 358668 h 358721"/>
                <a:gd name="connsiteX3-31" fmla="*/ 7194823 w 7194823"/>
                <a:gd name="connsiteY3-32" fmla="*/ 38628 h 358721"/>
                <a:gd name="connsiteX0-33" fmla="*/ 0 w 6454042"/>
                <a:gd name="connsiteY0-34" fmla="*/ 72918 h 359955"/>
                <a:gd name="connsiteX1-35" fmla="*/ 4369154 w 6454042"/>
                <a:gd name="connsiteY1-36" fmla="*/ 15768 h 359955"/>
                <a:gd name="connsiteX2-37" fmla="*/ 4051911 w 6454042"/>
                <a:gd name="connsiteY2-38" fmla="*/ 358668 h 359955"/>
                <a:gd name="connsiteX3-39" fmla="*/ 6454042 w 6454042"/>
                <a:gd name="connsiteY3-40" fmla="*/ 112769 h 359955"/>
                <a:gd name="connsiteX0-41" fmla="*/ 0 w 6454042"/>
                <a:gd name="connsiteY0-42" fmla="*/ 62493 h 349247"/>
                <a:gd name="connsiteX1-43" fmla="*/ 4122228 w 6454042"/>
                <a:gd name="connsiteY1-44" fmla="*/ 17700 h 349247"/>
                <a:gd name="connsiteX2-45" fmla="*/ 4051911 w 6454042"/>
                <a:gd name="connsiteY2-46" fmla="*/ 348243 h 349247"/>
                <a:gd name="connsiteX3-47" fmla="*/ 6454042 w 6454042"/>
                <a:gd name="connsiteY3-48" fmla="*/ 102344 h 349247"/>
                <a:gd name="connsiteX0-49" fmla="*/ 0 w 4341830"/>
                <a:gd name="connsiteY0-50" fmla="*/ 62493 h 348243"/>
                <a:gd name="connsiteX1-51" fmla="*/ 4122228 w 4341830"/>
                <a:gd name="connsiteY1-52" fmla="*/ 17700 h 348243"/>
                <a:gd name="connsiteX2-53" fmla="*/ 4051911 w 4341830"/>
                <a:gd name="connsiteY2-54" fmla="*/ 348243 h 348243"/>
                <a:gd name="connsiteX0-55" fmla="*/ 0 w 4122228"/>
                <a:gd name="connsiteY0-56" fmla="*/ 62493 h 62493"/>
                <a:gd name="connsiteX1-57" fmla="*/ 4122228 w 4122228"/>
                <a:gd name="connsiteY1-58" fmla="*/ 17700 h 62493"/>
                <a:gd name="connsiteX0-59" fmla="*/ 0 w 4122228"/>
                <a:gd name="connsiteY0-60" fmla="*/ 44793 h 66159"/>
                <a:gd name="connsiteX1-61" fmla="*/ 4122228 w 4122228"/>
                <a:gd name="connsiteY1-62" fmla="*/ 0 h 66159"/>
                <a:gd name="connsiteX0-63" fmla="*/ 0 w 4245691"/>
                <a:gd name="connsiteY0-64" fmla="*/ 156004 h 156004"/>
                <a:gd name="connsiteX1-65" fmla="*/ 4245691 w 4245691"/>
                <a:gd name="connsiteY1-66" fmla="*/ 0 h 156004"/>
                <a:gd name="connsiteX0-67" fmla="*/ 0 w 4245691"/>
                <a:gd name="connsiteY0-68" fmla="*/ 156004 h 163985"/>
                <a:gd name="connsiteX1-69" fmla="*/ 4245691 w 4245691"/>
                <a:gd name="connsiteY1-70" fmla="*/ 0 h 163985"/>
                <a:gd name="connsiteX0-71" fmla="*/ 0 w 5449458"/>
                <a:gd name="connsiteY0-72" fmla="*/ 143648 h 143648"/>
                <a:gd name="connsiteX1-73" fmla="*/ 5449458 w 5449458"/>
                <a:gd name="connsiteY1-74" fmla="*/ 0 h 143648"/>
                <a:gd name="connsiteX0-75" fmla="*/ 0 w 5449458"/>
                <a:gd name="connsiteY0-76" fmla="*/ 143648 h 260913"/>
                <a:gd name="connsiteX1-77" fmla="*/ 1990356 w 5449458"/>
                <a:gd name="connsiteY1-78" fmla="*/ 260339 h 260913"/>
                <a:gd name="connsiteX2-79" fmla="*/ 5449458 w 5449458"/>
                <a:gd name="connsiteY2-80" fmla="*/ 0 h 260913"/>
                <a:gd name="connsiteX0-81" fmla="*/ 0 w 4693246"/>
                <a:gd name="connsiteY0-82" fmla="*/ 169 h 463018"/>
                <a:gd name="connsiteX1-83" fmla="*/ 1234144 w 4693246"/>
                <a:gd name="connsiteY1-84" fmla="*/ 462849 h 463018"/>
                <a:gd name="connsiteX2-85" fmla="*/ 4693246 w 4693246"/>
                <a:gd name="connsiteY2-86" fmla="*/ 202510 h 463018"/>
                <a:gd name="connsiteX0-87" fmla="*/ 153395 w 4846641"/>
                <a:gd name="connsiteY0-88" fmla="*/ 0 h 462988"/>
                <a:gd name="connsiteX1-89" fmla="*/ 1387539 w 4846641"/>
                <a:gd name="connsiteY1-90" fmla="*/ 462680 h 462988"/>
                <a:gd name="connsiteX2-91" fmla="*/ 4846641 w 4846641"/>
                <a:gd name="connsiteY2-92" fmla="*/ 202341 h 462988"/>
                <a:gd name="connsiteX0-93" fmla="*/ 212160 w 4457851"/>
                <a:gd name="connsiteY0-94" fmla="*/ 0 h 462988"/>
                <a:gd name="connsiteX1-95" fmla="*/ 998749 w 4457851"/>
                <a:gd name="connsiteY1-96" fmla="*/ 462680 h 462988"/>
                <a:gd name="connsiteX2-97" fmla="*/ 4457851 w 4457851"/>
                <a:gd name="connsiteY2-98" fmla="*/ 202341 h 462988"/>
                <a:gd name="connsiteX0-99" fmla="*/ 238795 w 4484486"/>
                <a:gd name="connsiteY0-100" fmla="*/ 0 h 462868"/>
                <a:gd name="connsiteX1-101" fmla="*/ 1025384 w 4484486"/>
                <a:gd name="connsiteY1-102" fmla="*/ 462680 h 462868"/>
                <a:gd name="connsiteX2-103" fmla="*/ 4484486 w 4484486"/>
                <a:gd name="connsiteY2-104" fmla="*/ 202341 h 462868"/>
                <a:gd name="connsiteX0-105" fmla="*/ 410770 w 4656461"/>
                <a:gd name="connsiteY0-106" fmla="*/ 0 h 425815"/>
                <a:gd name="connsiteX1-107" fmla="*/ 595476 w 4656461"/>
                <a:gd name="connsiteY1-108" fmla="*/ 425610 h 425815"/>
                <a:gd name="connsiteX2-109" fmla="*/ 4656461 w 4656461"/>
                <a:gd name="connsiteY2-110" fmla="*/ 202341 h 425815"/>
                <a:gd name="connsiteX0-111" fmla="*/ 410770 w 4656461"/>
                <a:gd name="connsiteY0-112" fmla="*/ 0 h 364069"/>
                <a:gd name="connsiteX1-113" fmla="*/ 595476 w 4656461"/>
                <a:gd name="connsiteY1-114" fmla="*/ 363827 h 364069"/>
                <a:gd name="connsiteX2-115" fmla="*/ 4656461 w 4656461"/>
                <a:gd name="connsiteY2-116" fmla="*/ 202341 h 364069"/>
                <a:gd name="connsiteX0-117" fmla="*/ 558636 w 4511100"/>
                <a:gd name="connsiteY0-118" fmla="*/ 0 h 388767"/>
                <a:gd name="connsiteX1-119" fmla="*/ 450115 w 4511100"/>
                <a:gd name="connsiteY1-120" fmla="*/ 388541 h 388767"/>
                <a:gd name="connsiteX2-121" fmla="*/ 4511100 w 4511100"/>
                <a:gd name="connsiteY2-122" fmla="*/ 227055 h 388767"/>
                <a:gd name="connsiteX0-123" fmla="*/ 445007 w 4613533"/>
                <a:gd name="connsiteY0-124" fmla="*/ 0 h 413467"/>
                <a:gd name="connsiteX1-125" fmla="*/ 552548 w 4613533"/>
                <a:gd name="connsiteY1-126" fmla="*/ 413255 h 413467"/>
                <a:gd name="connsiteX2-127" fmla="*/ 4613533 w 4613533"/>
                <a:gd name="connsiteY2-128" fmla="*/ 251769 h 413467"/>
                <a:gd name="connsiteX0-129" fmla="*/ 437894 w 4606420"/>
                <a:gd name="connsiteY0-130" fmla="*/ 0 h 351722"/>
                <a:gd name="connsiteX1-131" fmla="*/ 560868 w 4606420"/>
                <a:gd name="connsiteY1-132" fmla="*/ 351471 h 351722"/>
                <a:gd name="connsiteX2-133" fmla="*/ 4606420 w 4606420"/>
                <a:gd name="connsiteY2-134" fmla="*/ 251769 h 351722"/>
                <a:gd name="connsiteX0-135" fmla="*/ 424068 w 4592594"/>
                <a:gd name="connsiteY0-136" fmla="*/ 0 h 401116"/>
                <a:gd name="connsiteX1-137" fmla="*/ 577907 w 4592594"/>
                <a:gd name="connsiteY1-138" fmla="*/ 400898 h 401116"/>
                <a:gd name="connsiteX2-139" fmla="*/ 4592594 w 4592594"/>
                <a:gd name="connsiteY2-140" fmla="*/ 251769 h 401116"/>
                <a:gd name="connsiteX0-141" fmla="*/ 424068 w 4592594"/>
                <a:gd name="connsiteY0-142" fmla="*/ 0 h 401116"/>
                <a:gd name="connsiteX1-143" fmla="*/ 577907 w 4592594"/>
                <a:gd name="connsiteY1-144" fmla="*/ 400898 h 401116"/>
                <a:gd name="connsiteX2-145" fmla="*/ 4592594 w 4592594"/>
                <a:gd name="connsiteY2-146" fmla="*/ 338266 h 401116"/>
                <a:gd name="connsiteX0-147" fmla="*/ 391353 w 4638179"/>
                <a:gd name="connsiteY0-148" fmla="*/ 0 h 401116"/>
                <a:gd name="connsiteX1-149" fmla="*/ 623492 w 4638179"/>
                <a:gd name="connsiteY1-150" fmla="*/ 400898 h 401116"/>
                <a:gd name="connsiteX2-151" fmla="*/ 4638179 w 4638179"/>
                <a:gd name="connsiteY2-152" fmla="*/ 338266 h 401116"/>
                <a:gd name="connsiteX0-153" fmla="*/ 391353 w 4904398"/>
                <a:gd name="connsiteY0-154" fmla="*/ 0 h 401116"/>
                <a:gd name="connsiteX1-155" fmla="*/ 623492 w 4904398"/>
                <a:gd name="connsiteY1-156" fmla="*/ 400898 h 401116"/>
                <a:gd name="connsiteX2-157" fmla="*/ 4904398 w 4904398"/>
                <a:gd name="connsiteY2-158" fmla="*/ 322224 h 40111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904398" h="401116">
                  <a:moveTo>
                    <a:pt x="391353" y="0"/>
                  </a:moveTo>
                  <a:cubicBezTo>
                    <a:pt x="-226127" y="38897"/>
                    <a:pt x="-86259" y="411428"/>
                    <a:pt x="623492" y="400898"/>
                  </a:cubicBezTo>
                  <a:lnTo>
                    <a:pt x="4904398" y="322224"/>
                  </a:lnTo>
                </a:path>
              </a:pathLst>
            </a:custGeom>
            <a:noFill/>
            <a:ln w="25400" cap="rnd">
              <a:solidFill>
                <a:schemeClr val="tx1">
                  <a:lumMod val="85000"/>
                  <a:lumOff val="15000"/>
                </a:schemeClr>
              </a:solidFill>
              <a:prstDash val="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522152" y="2935674"/>
              <a:ext cx="31347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cs typeface="+mn-ea"/>
                  <a:sym typeface="+mn-lt"/>
                </a:rPr>
                <a:t>2.</a:t>
              </a:r>
              <a:r>
                <a:rPr lang="en-US" altLang="zh-CN" sz="2800" b="1" dirty="0"/>
                <a:t> Motivation</a:t>
              </a:r>
              <a:endParaRPr lang="zh-CN" altLang="en-US" sz="2800" dirty="0">
                <a:cs typeface="+mn-ea"/>
                <a:sym typeface="+mn-lt"/>
              </a:endParaRPr>
            </a:p>
          </p:txBody>
        </p:sp>
        <p:grpSp>
          <p:nvGrpSpPr>
            <p:cNvPr id="17" name="Group 4"/>
            <p:cNvGrpSpPr>
              <a:grpSpLocks noChangeAspect="1"/>
            </p:cNvGrpSpPr>
            <p:nvPr/>
          </p:nvGrpSpPr>
          <p:grpSpPr bwMode="auto">
            <a:xfrm flipV="1">
              <a:off x="5892505" y="2420598"/>
              <a:ext cx="739929" cy="763583"/>
              <a:chOff x="1308" y="1009"/>
              <a:chExt cx="1001" cy="1033"/>
            </a:xfrm>
          </p:grpSpPr>
          <p:sp>
            <p:nvSpPr>
              <p:cNvPr id="18" name="Freeform 5"/>
              <p:cNvSpPr/>
              <p:nvPr/>
            </p:nvSpPr>
            <p:spPr bwMode="auto">
              <a:xfrm>
                <a:off x="1533" y="1009"/>
                <a:ext cx="571" cy="830"/>
              </a:xfrm>
              <a:custGeom>
                <a:avLst/>
                <a:gdLst>
                  <a:gd name="T0" fmla="*/ 404 w 439"/>
                  <a:gd name="T1" fmla="*/ 298 h 638"/>
                  <a:gd name="T2" fmla="*/ 321 w 439"/>
                  <a:gd name="T3" fmla="*/ 223 h 638"/>
                  <a:gd name="T4" fmla="*/ 321 w 439"/>
                  <a:gd name="T5" fmla="*/ 50 h 638"/>
                  <a:gd name="T6" fmla="*/ 318 w 439"/>
                  <a:gd name="T7" fmla="*/ 41 h 638"/>
                  <a:gd name="T8" fmla="*/ 221 w 439"/>
                  <a:gd name="T9" fmla="*/ 0 h 638"/>
                  <a:gd name="T10" fmla="*/ 118 w 439"/>
                  <a:gd name="T11" fmla="*/ 40 h 638"/>
                  <a:gd name="T12" fmla="*/ 114 w 439"/>
                  <a:gd name="T13" fmla="*/ 50 h 638"/>
                  <a:gd name="T14" fmla="*/ 114 w 439"/>
                  <a:gd name="T15" fmla="*/ 225 h 638"/>
                  <a:gd name="T16" fmla="*/ 34 w 439"/>
                  <a:gd name="T17" fmla="*/ 300 h 638"/>
                  <a:gd name="T18" fmla="*/ 0 w 439"/>
                  <a:gd name="T19" fmla="*/ 418 h 638"/>
                  <a:gd name="T20" fmla="*/ 220 w 439"/>
                  <a:gd name="T21" fmla="*/ 638 h 638"/>
                  <a:gd name="T22" fmla="*/ 439 w 439"/>
                  <a:gd name="T23" fmla="*/ 418 h 638"/>
                  <a:gd name="T24" fmla="*/ 404 w 439"/>
                  <a:gd name="T25" fmla="*/ 29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38">
                    <a:moveTo>
                      <a:pt x="404" y="298"/>
                    </a:moveTo>
                    <a:cubicBezTo>
                      <a:pt x="383" y="267"/>
                      <a:pt x="355" y="241"/>
                      <a:pt x="321" y="223"/>
                    </a:cubicBezTo>
                    <a:cubicBezTo>
                      <a:pt x="321" y="222"/>
                      <a:pt x="321" y="50"/>
                      <a:pt x="321" y="50"/>
                    </a:cubicBezTo>
                    <a:cubicBezTo>
                      <a:pt x="321" y="47"/>
                      <a:pt x="320" y="44"/>
                      <a:pt x="318" y="41"/>
                    </a:cubicBezTo>
                    <a:cubicBezTo>
                      <a:pt x="316" y="39"/>
                      <a:pt x="282" y="0"/>
                      <a:pt x="221" y="0"/>
                    </a:cubicBezTo>
                    <a:cubicBezTo>
                      <a:pt x="162" y="0"/>
                      <a:pt x="120" y="38"/>
                      <a:pt x="118" y="40"/>
                    </a:cubicBezTo>
                    <a:cubicBezTo>
                      <a:pt x="116" y="43"/>
                      <a:pt x="114" y="46"/>
                      <a:pt x="114" y="50"/>
                    </a:cubicBezTo>
                    <a:cubicBezTo>
                      <a:pt x="114" y="50"/>
                      <a:pt x="114" y="223"/>
                      <a:pt x="114" y="225"/>
                    </a:cubicBezTo>
                    <a:cubicBezTo>
                      <a:pt x="81" y="243"/>
                      <a:pt x="54" y="269"/>
                      <a:pt x="34" y="300"/>
                    </a:cubicBezTo>
                    <a:cubicBezTo>
                      <a:pt x="11" y="335"/>
                      <a:pt x="0" y="376"/>
                      <a:pt x="0" y="418"/>
                    </a:cubicBezTo>
                    <a:cubicBezTo>
                      <a:pt x="0" y="539"/>
                      <a:pt x="98" y="638"/>
                      <a:pt x="220" y="638"/>
                    </a:cubicBezTo>
                    <a:cubicBezTo>
                      <a:pt x="341" y="638"/>
                      <a:pt x="439" y="539"/>
                      <a:pt x="439" y="418"/>
                    </a:cubicBezTo>
                    <a:cubicBezTo>
                      <a:pt x="439" y="375"/>
                      <a:pt x="427" y="334"/>
                      <a:pt x="404" y="298"/>
                    </a:cubicBezTo>
                    <a:close/>
                  </a:path>
                </a:pathLst>
              </a:cu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19" name="Freeform 6"/>
              <p:cNvSpPr>
                <a:spLocks noEditPoints="1"/>
              </p:cNvSpPr>
              <p:nvPr/>
            </p:nvSpPr>
            <p:spPr bwMode="auto">
              <a:xfrm>
                <a:off x="1526" y="1009"/>
                <a:ext cx="573" cy="830"/>
              </a:xfrm>
              <a:custGeom>
                <a:avLst/>
                <a:gdLst>
                  <a:gd name="T0" fmla="*/ 440 w 440"/>
                  <a:gd name="T1" fmla="*/ 418 h 638"/>
                  <a:gd name="T2" fmla="*/ 322 w 440"/>
                  <a:gd name="T3" fmla="*/ 223 h 638"/>
                  <a:gd name="T4" fmla="*/ 319 w 440"/>
                  <a:gd name="T5" fmla="*/ 41 h 638"/>
                  <a:gd name="T6" fmla="*/ 119 w 440"/>
                  <a:gd name="T7" fmla="*/ 40 h 638"/>
                  <a:gd name="T8" fmla="*/ 114 w 440"/>
                  <a:gd name="T9" fmla="*/ 225 h 638"/>
                  <a:gd name="T10" fmla="*/ 0 w 440"/>
                  <a:gd name="T11" fmla="*/ 418 h 638"/>
                  <a:gd name="T12" fmla="*/ 143 w 440"/>
                  <a:gd name="T13" fmla="*/ 75 h 638"/>
                  <a:gd name="T14" fmla="*/ 294 w 440"/>
                  <a:gd name="T15" fmla="*/ 134 h 638"/>
                  <a:gd name="T16" fmla="*/ 143 w 440"/>
                  <a:gd name="T17" fmla="*/ 75 h 638"/>
                  <a:gd name="T18" fmla="*/ 294 w 440"/>
                  <a:gd name="T19" fmla="*/ 162 h 638"/>
                  <a:gd name="T20" fmla="*/ 294 w 440"/>
                  <a:gd name="T21" fmla="*/ 189 h 638"/>
                  <a:gd name="T22" fmla="*/ 143 w 440"/>
                  <a:gd name="T23" fmla="*/ 134 h 638"/>
                  <a:gd name="T24" fmla="*/ 213 w 440"/>
                  <a:gd name="T25" fmla="*/ 411 h 638"/>
                  <a:gd name="T26" fmla="*/ 184 w 440"/>
                  <a:gd name="T27" fmla="*/ 400 h 638"/>
                  <a:gd name="T28" fmla="*/ 196 w 440"/>
                  <a:gd name="T29" fmla="*/ 200 h 638"/>
                  <a:gd name="T30" fmla="*/ 230 w 440"/>
                  <a:gd name="T31" fmla="*/ 228 h 638"/>
                  <a:gd name="T32" fmla="*/ 218 w 440"/>
                  <a:gd name="T33" fmla="*/ 408 h 638"/>
                  <a:gd name="T34" fmla="*/ 213 w 440"/>
                  <a:gd name="T35" fmla="*/ 459 h 638"/>
                  <a:gd name="T36" fmla="*/ 213 w 440"/>
                  <a:gd name="T37" fmla="*/ 435 h 638"/>
                  <a:gd name="T38" fmla="*/ 136 w 440"/>
                  <a:gd name="T39" fmla="*/ 245 h 638"/>
                  <a:gd name="T40" fmla="*/ 143 w 440"/>
                  <a:gd name="T41" fmla="*/ 191 h 638"/>
                  <a:gd name="T42" fmla="*/ 183 w 440"/>
                  <a:gd name="T43" fmla="*/ 228 h 638"/>
                  <a:gd name="T44" fmla="*/ 146 w 440"/>
                  <a:gd name="T45" fmla="*/ 411 h 638"/>
                  <a:gd name="T46" fmla="*/ 139 w 440"/>
                  <a:gd name="T47" fmla="*/ 470 h 638"/>
                  <a:gd name="T48" fmla="*/ 181 w 440"/>
                  <a:gd name="T49" fmla="*/ 421 h 638"/>
                  <a:gd name="T50" fmla="*/ 188 w 440"/>
                  <a:gd name="T51" fmla="*/ 450 h 638"/>
                  <a:gd name="T52" fmla="*/ 237 w 440"/>
                  <a:gd name="T53" fmla="*/ 450 h 638"/>
                  <a:gd name="T54" fmla="*/ 245 w 440"/>
                  <a:gd name="T55" fmla="*/ 421 h 638"/>
                  <a:gd name="T56" fmla="*/ 286 w 440"/>
                  <a:gd name="T57" fmla="*/ 470 h 638"/>
                  <a:gd name="T58" fmla="*/ 279 w 440"/>
                  <a:gd name="T59" fmla="*/ 411 h 638"/>
                  <a:gd name="T60" fmla="*/ 243 w 440"/>
                  <a:gd name="T61" fmla="*/ 228 h 638"/>
                  <a:gd name="T62" fmla="*/ 294 w 440"/>
                  <a:gd name="T63" fmla="*/ 217 h 638"/>
                  <a:gd name="T64" fmla="*/ 302 w 440"/>
                  <a:gd name="T65" fmla="*/ 244 h 638"/>
                  <a:gd name="T66" fmla="*/ 220 w 440"/>
                  <a:gd name="T67" fmla="*/ 610 h 638"/>
                  <a:gd name="T68" fmla="*/ 136 w 440"/>
                  <a:gd name="T69" fmla="*/ 245 h 638"/>
                  <a:gd name="T70" fmla="*/ 160 w 440"/>
                  <a:gd name="T71" fmla="*/ 443 h 638"/>
                  <a:gd name="T72" fmla="*/ 143 w 440"/>
                  <a:gd name="T73" fmla="*/ 447 h 638"/>
                  <a:gd name="T74" fmla="*/ 168 w 440"/>
                  <a:gd name="T75" fmla="*/ 422 h 638"/>
                  <a:gd name="T76" fmla="*/ 273 w 440"/>
                  <a:gd name="T77" fmla="*/ 429 h 638"/>
                  <a:gd name="T78" fmla="*/ 280 w 440"/>
                  <a:gd name="T79" fmla="*/ 452 h 638"/>
                  <a:gd name="T80" fmla="*/ 258 w 440"/>
                  <a:gd name="T81" fmla="*/ 422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40" h="638">
                    <a:moveTo>
                      <a:pt x="220" y="638"/>
                    </a:moveTo>
                    <a:cubicBezTo>
                      <a:pt x="342" y="638"/>
                      <a:pt x="440" y="539"/>
                      <a:pt x="440" y="418"/>
                    </a:cubicBezTo>
                    <a:cubicBezTo>
                      <a:pt x="440" y="375"/>
                      <a:pt x="428" y="334"/>
                      <a:pt x="405" y="298"/>
                    </a:cubicBezTo>
                    <a:cubicBezTo>
                      <a:pt x="384" y="267"/>
                      <a:pt x="356" y="241"/>
                      <a:pt x="322" y="223"/>
                    </a:cubicBezTo>
                    <a:cubicBezTo>
                      <a:pt x="322" y="222"/>
                      <a:pt x="322" y="50"/>
                      <a:pt x="322" y="50"/>
                    </a:cubicBezTo>
                    <a:cubicBezTo>
                      <a:pt x="322" y="47"/>
                      <a:pt x="321" y="44"/>
                      <a:pt x="319" y="41"/>
                    </a:cubicBezTo>
                    <a:cubicBezTo>
                      <a:pt x="317" y="39"/>
                      <a:pt x="283" y="0"/>
                      <a:pt x="222" y="0"/>
                    </a:cubicBezTo>
                    <a:cubicBezTo>
                      <a:pt x="162" y="0"/>
                      <a:pt x="121" y="38"/>
                      <a:pt x="119" y="40"/>
                    </a:cubicBezTo>
                    <a:cubicBezTo>
                      <a:pt x="117" y="43"/>
                      <a:pt x="115" y="46"/>
                      <a:pt x="115" y="50"/>
                    </a:cubicBezTo>
                    <a:cubicBezTo>
                      <a:pt x="115" y="50"/>
                      <a:pt x="115" y="223"/>
                      <a:pt x="114" y="225"/>
                    </a:cubicBezTo>
                    <a:cubicBezTo>
                      <a:pt x="82" y="243"/>
                      <a:pt x="55" y="269"/>
                      <a:pt x="35" y="300"/>
                    </a:cubicBezTo>
                    <a:cubicBezTo>
                      <a:pt x="12" y="335"/>
                      <a:pt x="0" y="376"/>
                      <a:pt x="0" y="418"/>
                    </a:cubicBezTo>
                    <a:cubicBezTo>
                      <a:pt x="0" y="539"/>
                      <a:pt x="99" y="638"/>
                      <a:pt x="220" y="638"/>
                    </a:cubicBezTo>
                    <a:close/>
                    <a:moveTo>
                      <a:pt x="143" y="75"/>
                    </a:moveTo>
                    <a:cubicBezTo>
                      <a:pt x="294" y="102"/>
                      <a:pt x="294" y="102"/>
                      <a:pt x="294" y="102"/>
                    </a:cubicBezTo>
                    <a:cubicBezTo>
                      <a:pt x="294" y="134"/>
                      <a:pt x="294" y="134"/>
                      <a:pt x="294" y="134"/>
                    </a:cubicBezTo>
                    <a:cubicBezTo>
                      <a:pt x="143" y="106"/>
                      <a:pt x="143" y="106"/>
                      <a:pt x="143" y="106"/>
                    </a:cubicBezTo>
                    <a:lnTo>
                      <a:pt x="143" y="75"/>
                    </a:lnTo>
                    <a:close/>
                    <a:moveTo>
                      <a:pt x="143" y="134"/>
                    </a:moveTo>
                    <a:cubicBezTo>
                      <a:pt x="294" y="162"/>
                      <a:pt x="294" y="162"/>
                      <a:pt x="294" y="162"/>
                    </a:cubicBezTo>
                    <a:cubicBezTo>
                      <a:pt x="294" y="180"/>
                      <a:pt x="294" y="180"/>
                      <a:pt x="294" y="180"/>
                    </a:cubicBezTo>
                    <a:cubicBezTo>
                      <a:pt x="294" y="189"/>
                      <a:pt x="294" y="189"/>
                      <a:pt x="294" y="189"/>
                    </a:cubicBezTo>
                    <a:cubicBezTo>
                      <a:pt x="143" y="163"/>
                      <a:pt x="143" y="163"/>
                      <a:pt x="143" y="163"/>
                    </a:cubicBezTo>
                    <a:lnTo>
                      <a:pt x="143" y="134"/>
                    </a:lnTo>
                    <a:close/>
                    <a:moveTo>
                      <a:pt x="218" y="408"/>
                    </a:moveTo>
                    <a:cubicBezTo>
                      <a:pt x="216" y="409"/>
                      <a:pt x="214" y="410"/>
                      <a:pt x="213" y="411"/>
                    </a:cubicBezTo>
                    <a:cubicBezTo>
                      <a:pt x="211" y="410"/>
                      <a:pt x="209" y="409"/>
                      <a:pt x="207" y="408"/>
                    </a:cubicBezTo>
                    <a:cubicBezTo>
                      <a:pt x="201" y="404"/>
                      <a:pt x="193" y="402"/>
                      <a:pt x="184" y="400"/>
                    </a:cubicBezTo>
                    <a:cubicBezTo>
                      <a:pt x="191" y="354"/>
                      <a:pt x="194" y="273"/>
                      <a:pt x="195" y="228"/>
                    </a:cubicBezTo>
                    <a:cubicBezTo>
                      <a:pt x="195" y="215"/>
                      <a:pt x="196" y="205"/>
                      <a:pt x="196" y="200"/>
                    </a:cubicBezTo>
                    <a:cubicBezTo>
                      <a:pt x="230" y="206"/>
                      <a:pt x="230" y="206"/>
                      <a:pt x="230" y="206"/>
                    </a:cubicBezTo>
                    <a:cubicBezTo>
                      <a:pt x="230" y="211"/>
                      <a:pt x="230" y="219"/>
                      <a:pt x="230" y="228"/>
                    </a:cubicBezTo>
                    <a:cubicBezTo>
                      <a:pt x="231" y="273"/>
                      <a:pt x="234" y="354"/>
                      <a:pt x="241" y="400"/>
                    </a:cubicBezTo>
                    <a:cubicBezTo>
                      <a:pt x="233" y="402"/>
                      <a:pt x="225" y="404"/>
                      <a:pt x="218" y="408"/>
                    </a:cubicBezTo>
                    <a:close/>
                    <a:moveTo>
                      <a:pt x="225" y="448"/>
                    </a:moveTo>
                    <a:cubicBezTo>
                      <a:pt x="224" y="452"/>
                      <a:pt x="218" y="459"/>
                      <a:pt x="213" y="459"/>
                    </a:cubicBezTo>
                    <a:cubicBezTo>
                      <a:pt x="208" y="459"/>
                      <a:pt x="201" y="452"/>
                      <a:pt x="201" y="448"/>
                    </a:cubicBezTo>
                    <a:cubicBezTo>
                      <a:pt x="201" y="445"/>
                      <a:pt x="204" y="439"/>
                      <a:pt x="213" y="435"/>
                    </a:cubicBezTo>
                    <a:cubicBezTo>
                      <a:pt x="221" y="439"/>
                      <a:pt x="225" y="445"/>
                      <a:pt x="225" y="448"/>
                    </a:cubicBezTo>
                    <a:close/>
                    <a:moveTo>
                      <a:pt x="136" y="245"/>
                    </a:moveTo>
                    <a:cubicBezTo>
                      <a:pt x="144" y="242"/>
                      <a:pt x="144" y="242"/>
                      <a:pt x="144" y="242"/>
                    </a:cubicBezTo>
                    <a:cubicBezTo>
                      <a:pt x="143" y="191"/>
                      <a:pt x="143" y="191"/>
                      <a:pt x="143" y="191"/>
                    </a:cubicBezTo>
                    <a:cubicBezTo>
                      <a:pt x="183" y="198"/>
                      <a:pt x="183" y="198"/>
                      <a:pt x="183" y="198"/>
                    </a:cubicBezTo>
                    <a:cubicBezTo>
                      <a:pt x="183" y="205"/>
                      <a:pt x="183" y="215"/>
                      <a:pt x="183" y="228"/>
                    </a:cubicBezTo>
                    <a:cubicBezTo>
                      <a:pt x="181" y="278"/>
                      <a:pt x="178" y="360"/>
                      <a:pt x="172" y="400"/>
                    </a:cubicBezTo>
                    <a:cubicBezTo>
                      <a:pt x="162" y="401"/>
                      <a:pt x="153" y="404"/>
                      <a:pt x="146" y="411"/>
                    </a:cubicBezTo>
                    <a:cubicBezTo>
                      <a:pt x="138" y="418"/>
                      <a:pt x="133" y="429"/>
                      <a:pt x="131" y="441"/>
                    </a:cubicBezTo>
                    <a:cubicBezTo>
                      <a:pt x="129" y="453"/>
                      <a:pt x="132" y="464"/>
                      <a:pt x="139" y="470"/>
                    </a:cubicBezTo>
                    <a:cubicBezTo>
                      <a:pt x="146" y="477"/>
                      <a:pt x="158" y="477"/>
                      <a:pt x="170" y="457"/>
                    </a:cubicBezTo>
                    <a:cubicBezTo>
                      <a:pt x="174" y="449"/>
                      <a:pt x="178" y="436"/>
                      <a:pt x="181" y="421"/>
                    </a:cubicBezTo>
                    <a:cubicBezTo>
                      <a:pt x="186" y="421"/>
                      <a:pt x="192" y="423"/>
                      <a:pt x="197" y="425"/>
                    </a:cubicBezTo>
                    <a:cubicBezTo>
                      <a:pt x="189" y="434"/>
                      <a:pt x="188" y="444"/>
                      <a:pt x="188" y="450"/>
                    </a:cubicBezTo>
                    <a:cubicBezTo>
                      <a:pt x="189" y="464"/>
                      <a:pt x="200" y="480"/>
                      <a:pt x="213" y="480"/>
                    </a:cubicBezTo>
                    <a:cubicBezTo>
                      <a:pt x="225" y="480"/>
                      <a:pt x="236" y="464"/>
                      <a:pt x="237" y="450"/>
                    </a:cubicBezTo>
                    <a:cubicBezTo>
                      <a:pt x="237" y="444"/>
                      <a:pt x="236" y="434"/>
                      <a:pt x="229" y="425"/>
                    </a:cubicBezTo>
                    <a:cubicBezTo>
                      <a:pt x="234" y="423"/>
                      <a:pt x="239" y="421"/>
                      <a:pt x="245" y="421"/>
                    </a:cubicBezTo>
                    <a:cubicBezTo>
                      <a:pt x="248" y="436"/>
                      <a:pt x="251" y="449"/>
                      <a:pt x="256" y="457"/>
                    </a:cubicBezTo>
                    <a:cubicBezTo>
                      <a:pt x="267" y="477"/>
                      <a:pt x="279" y="477"/>
                      <a:pt x="286" y="470"/>
                    </a:cubicBezTo>
                    <a:cubicBezTo>
                      <a:pt x="293" y="464"/>
                      <a:pt x="296" y="453"/>
                      <a:pt x="294" y="441"/>
                    </a:cubicBezTo>
                    <a:cubicBezTo>
                      <a:pt x="292" y="429"/>
                      <a:pt x="287" y="418"/>
                      <a:pt x="279" y="411"/>
                    </a:cubicBezTo>
                    <a:cubicBezTo>
                      <a:pt x="272" y="404"/>
                      <a:pt x="263" y="401"/>
                      <a:pt x="254" y="400"/>
                    </a:cubicBezTo>
                    <a:cubicBezTo>
                      <a:pt x="247" y="360"/>
                      <a:pt x="244" y="278"/>
                      <a:pt x="243" y="228"/>
                    </a:cubicBezTo>
                    <a:cubicBezTo>
                      <a:pt x="243" y="220"/>
                      <a:pt x="242" y="214"/>
                      <a:pt x="242" y="208"/>
                    </a:cubicBezTo>
                    <a:cubicBezTo>
                      <a:pt x="294" y="217"/>
                      <a:pt x="294" y="217"/>
                      <a:pt x="294" y="217"/>
                    </a:cubicBezTo>
                    <a:cubicBezTo>
                      <a:pt x="294" y="240"/>
                      <a:pt x="294" y="240"/>
                      <a:pt x="294" y="240"/>
                    </a:cubicBezTo>
                    <a:cubicBezTo>
                      <a:pt x="302" y="244"/>
                      <a:pt x="302" y="244"/>
                      <a:pt x="302" y="244"/>
                    </a:cubicBezTo>
                    <a:cubicBezTo>
                      <a:pt x="369" y="275"/>
                      <a:pt x="413" y="344"/>
                      <a:pt x="413" y="418"/>
                    </a:cubicBezTo>
                    <a:cubicBezTo>
                      <a:pt x="413" y="524"/>
                      <a:pt x="326" y="610"/>
                      <a:pt x="220" y="610"/>
                    </a:cubicBezTo>
                    <a:cubicBezTo>
                      <a:pt x="114" y="610"/>
                      <a:pt x="28" y="524"/>
                      <a:pt x="28" y="418"/>
                    </a:cubicBezTo>
                    <a:cubicBezTo>
                      <a:pt x="28" y="344"/>
                      <a:pt x="70" y="278"/>
                      <a:pt x="136" y="245"/>
                    </a:cubicBezTo>
                    <a:close/>
                    <a:moveTo>
                      <a:pt x="168" y="422"/>
                    </a:moveTo>
                    <a:cubicBezTo>
                      <a:pt x="165" y="431"/>
                      <a:pt x="163" y="438"/>
                      <a:pt x="160" y="443"/>
                    </a:cubicBezTo>
                    <a:cubicBezTo>
                      <a:pt x="154" y="454"/>
                      <a:pt x="148" y="455"/>
                      <a:pt x="145" y="452"/>
                    </a:cubicBezTo>
                    <a:cubicBezTo>
                      <a:pt x="144" y="451"/>
                      <a:pt x="143" y="449"/>
                      <a:pt x="143" y="447"/>
                    </a:cubicBezTo>
                    <a:cubicBezTo>
                      <a:pt x="144" y="439"/>
                      <a:pt x="147" y="434"/>
                      <a:pt x="152" y="429"/>
                    </a:cubicBezTo>
                    <a:cubicBezTo>
                      <a:pt x="156" y="425"/>
                      <a:pt x="162" y="423"/>
                      <a:pt x="168" y="422"/>
                    </a:cubicBezTo>
                    <a:close/>
                    <a:moveTo>
                      <a:pt x="258" y="422"/>
                    </a:moveTo>
                    <a:cubicBezTo>
                      <a:pt x="264" y="423"/>
                      <a:pt x="269" y="425"/>
                      <a:pt x="273" y="429"/>
                    </a:cubicBezTo>
                    <a:cubicBezTo>
                      <a:pt x="278" y="434"/>
                      <a:pt x="281" y="439"/>
                      <a:pt x="282" y="447"/>
                    </a:cubicBezTo>
                    <a:cubicBezTo>
                      <a:pt x="283" y="449"/>
                      <a:pt x="282" y="451"/>
                      <a:pt x="280" y="452"/>
                    </a:cubicBezTo>
                    <a:cubicBezTo>
                      <a:pt x="277" y="455"/>
                      <a:pt x="271" y="454"/>
                      <a:pt x="265" y="443"/>
                    </a:cubicBezTo>
                    <a:cubicBezTo>
                      <a:pt x="262" y="438"/>
                      <a:pt x="260" y="431"/>
                      <a:pt x="258" y="422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0" name="Freeform 7"/>
              <p:cNvSpPr/>
              <p:nvPr/>
            </p:nvSpPr>
            <p:spPr bwMode="auto">
              <a:xfrm>
                <a:off x="2145" y="1578"/>
                <a:ext cx="164" cy="42"/>
              </a:xfrm>
              <a:custGeom>
                <a:avLst/>
                <a:gdLst>
                  <a:gd name="T0" fmla="*/ 0 w 126"/>
                  <a:gd name="T1" fmla="*/ 16 h 33"/>
                  <a:gd name="T2" fmla="*/ 17 w 126"/>
                  <a:gd name="T3" fmla="*/ 33 h 33"/>
                  <a:gd name="T4" fmla="*/ 109 w 126"/>
                  <a:gd name="T5" fmla="*/ 33 h 33"/>
                  <a:gd name="T6" fmla="*/ 126 w 126"/>
                  <a:gd name="T7" fmla="*/ 16 h 33"/>
                  <a:gd name="T8" fmla="*/ 109 w 126"/>
                  <a:gd name="T9" fmla="*/ 0 h 33"/>
                  <a:gd name="T10" fmla="*/ 17 w 126"/>
                  <a:gd name="T11" fmla="*/ 0 h 33"/>
                  <a:gd name="T12" fmla="*/ 0 w 126"/>
                  <a:gd name="T13" fmla="*/ 1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33">
                    <a:moveTo>
                      <a:pt x="0" y="16"/>
                    </a:moveTo>
                    <a:cubicBezTo>
                      <a:pt x="0" y="25"/>
                      <a:pt x="7" y="33"/>
                      <a:pt x="17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18" y="33"/>
                      <a:pt x="126" y="25"/>
                      <a:pt x="126" y="16"/>
                    </a:cubicBezTo>
                    <a:cubicBezTo>
                      <a:pt x="126" y="7"/>
                      <a:pt x="118" y="0"/>
                      <a:pt x="10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1" name="Freeform 8"/>
              <p:cNvSpPr/>
              <p:nvPr/>
            </p:nvSpPr>
            <p:spPr bwMode="auto">
              <a:xfrm>
                <a:off x="1763" y="1882"/>
                <a:ext cx="44" cy="160"/>
              </a:xfrm>
              <a:custGeom>
                <a:avLst/>
                <a:gdLst>
                  <a:gd name="T0" fmla="*/ 17 w 34"/>
                  <a:gd name="T1" fmla="*/ 0 h 123"/>
                  <a:gd name="T2" fmla="*/ 0 w 34"/>
                  <a:gd name="T3" fmla="*/ 16 h 123"/>
                  <a:gd name="T4" fmla="*/ 0 w 34"/>
                  <a:gd name="T5" fmla="*/ 106 h 123"/>
                  <a:gd name="T6" fmla="*/ 17 w 34"/>
                  <a:gd name="T7" fmla="*/ 123 h 123"/>
                  <a:gd name="T8" fmla="*/ 34 w 34"/>
                  <a:gd name="T9" fmla="*/ 106 h 123"/>
                  <a:gd name="T10" fmla="*/ 34 w 34"/>
                  <a:gd name="T11" fmla="*/ 16 h 123"/>
                  <a:gd name="T12" fmla="*/ 17 w 34"/>
                  <a:gd name="T1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23">
                    <a:moveTo>
                      <a:pt x="17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0" y="115"/>
                      <a:pt x="7" y="123"/>
                      <a:pt x="17" y="123"/>
                    </a:cubicBezTo>
                    <a:cubicBezTo>
                      <a:pt x="26" y="123"/>
                      <a:pt x="34" y="115"/>
                      <a:pt x="34" y="10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6" y="0"/>
                      <a:pt x="17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2" name="Freeform 9"/>
              <p:cNvSpPr/>
              <p:nvPr/>
            </p:nvSpPr>
            <p:spPr bwMode="auto">
              <a:xfrm>
                <a:off x="1308" y="1557"/>
                <a:ext cx="165" cy="44"/>
              </a:xfrm>
              <a:custGeom>
                <a:avLst/>
                <a:gdLst>
                  <a:gd name="T0" fmla="*/ 17 w 127"/>
                  <a:gd name="T1" fmla="*/ 34 h 34"/>
                  <a:gd name="T2" fmla="*/ 110 w 127"/>
                  <a:gd name="T3" fmla="*/ 34 h 34"/>
                  <a:gd name="T4" fmla="*/ 127 w 127"/>
                  <a:gd name="T5" fmla="*/ 17 h 34"/>
                  <a:gd name="T6" fmla="*/ 110 w 127"/>
                  <a:gd name="T7" fmla="*/ 0 h 34"/>
                  <a:gd name="T8" fmla="*/ 17 w 127"/>
                  <a:gd name="T9" fmla="*/ 0 h 34"/>
                  <a:gd name="T10" fmla="*/ 0 w 127"/>
                  <a:gd name="T11" fmla="*/ 17 h 34"/>
                  <a:gd name="T12" fmla="*/ 17 w 127"/>
                  <a:gd name="T13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34">
                    <a:moveTo>
                      <a:pt x="17" y="34"/>
                    </a:moveTo>
                    <a:cubicBezTo>
                      <a:pt x="110" y="34"/>
                      <a:pt x="110" y="34"/>
                      <a:pt x="110" y="34"/>
                    </a:cubicBezTo>
                    <a:cubicBezTo>
                      <a:pt x="119" y="34"/>
                      <a:pt x="127" y="26"/>
                      <a:pt x="127" y="17"/>
                    </a:cubicBezTo>
                    <a:cubicBezTo>
                      <a:pt x="127" y="8"/>
                      <a:pt x="119" y="0"/>
                      <a:pt x="11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26"/>
                      <a:pt x="8" y="34"/>
                      <a:pt x="17" y="3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3" name="Freeform 10"/>
              <p:cNvSpPr/>
              <p:nvPr/>
            </p:nvSpPr>
            <p:spPr bwMode="auto">
              <a:xfrm>
                <a:off x="1403" y="1231"/>
                <a:ext cx="145" cy="117"/>
              </a:xfrm>
              <a:custGeom>
                <a:avLst/>
                <a:gdLst>
                  <a:gd name="T0" fmla="*/ 9 w 112"/>
                  <a:gd name="T1" fmla="*/ 30 h 90"/>
                  <a:gd name="T2" fmla="*/ 83 w 112"/>
                  <a:gd name="T3" fmla="*/ 84 h 90"/>
                  <a:gd name="T4" fmla="*/ 107 w 112"/>
                  <a:gd name="T5" fmla="*/ 81 h 90"/>
                  <a:gd name="T6" fmla="*/ 103 w 112"/>
                  <a:gd name="T7" fmla="*/ 58 h 90"/>
                  <a:gd name="T8" fmla="*/ 30 w 112"/>
                  <a:gd name="T9" fmla="*/ 3 h 90"/>
                  <a:gd name="T10" fmla="*/ 20 w 112"/>
                  <a:gd name="T11" fmla="*/ 0 h 90"/>
                  <a:gd name="T12" fmla="*/ 6 w 112"/>
                  <a:gd name="T13" fmla="*/ 7 h 90"/>
                  <a:gd name="T14" fmla="*/ 9 w 112"/>
                  <a:gd name="T15" fmla="*/ 3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9" y="30"/>
                    </a:moveTo>
                    <a:cubicBezTo>
                      <a:pt x="83" y="84"/>
                      <a:pt x="83" y="84"/>
                      <a:pt x="83" y="84"/>
                    </a:cubicBezTo>
                    <a:cubicBezTo>
                      <a:pt x="90" y="90"/>
                      <a:pt x="101" y="88"/>
                      <a:pt x="107" y="81"/>
                    </a:cubicBezTo>
                    <a:cubicBezTo>
                      <a:pt x="112" y="74"/>
                      <a:pt x="111" y="63"/>
                      <a:pt x="103" y="58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7" y="1"/>
                      <a:pt x="23" y="0"/>
                      <a:pt x="20" y="0"/>
                    </a:cubicBezTo>
                    <a:cubicBezTo>
                      <a:pt x="14" y="0"/>
                      <a:pt x="9" y="2"/>
                      <a:pt x="6" y="7"/>
                    </a:cubicBezTo>
                    <a:cubicBezTo>
                      <a:pt x="0" y="14"/>
                      <a:pt x="2" y="24"/>
                      <a:pt x="9" y="3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4" name="Freeform 11"/>
              <p:cNvSpPr/>
              <p:nvPr/>
            </p:nvSpPr>
            <p:spPr bwMode="auto">
              <a:xfrm>
                <a:off x="2073" y="1231"/>
                <a:ext cx="145" cy="117"/>
              </a:xfrm>
              <a:custGeom>
                <a:avLst/>
                <a:gdLst>
                  <a:gd name="T0" fmla="*/ 29 w 112"/>
                  <a:gd name="T1" fmla="*/ 84 h 90"/>
                  <a:gd name="T2" fmla="*/ 103 w 112"/>
                  <a:gd name="T3" fmla="*/ 30 h 90"/>
                  <a:gd name="T4" fmla="*/ 106 w 112"/>
                  <a:gd name="T5" fmla="*/ 7 h 90"/>
                  <a:gd name="T6" fmla="*/ 92 w 112"/>
                  <a:gd name="T7" fmla="*/ 0 h 90"/>
                  <a:gd name="T8" fmla="*/ 82 w 112"/>
                  <a:gd name="T9" fmla="*/ 3 h 90"/>
                  <a:gd name="T10" fmla="*/ 9 w 112"/>
                  <a:gd name="T11" fmla="*/ 58 h 90"/>
                  <a:gd name="T12" fmla="*/ 5 w 112"/>
                  <a:gd name="T13" fmla="*/ 81 h 90"/>
                  <a:gd name="T14" fmla="*/ 29 w 112"/>
                  <a:gd name="T15" fmla="*/ 8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29" y="84"/>
                    </a:moveTo>
                    <a:cubicBezTo>
                      <a:pt x="103" y="30"/>
                      <a:pt x="103" y="30"/>
                      <a:pt x="103" y="30"/>
                    </a:cubicBezTo>
                    <a:cubicBezTo>
                      <a:pt x="110" y="24"/>
                      <a:pt x="112" y="14"/>
                      <a:pt x="106" y="7"/>
                    </a:cubicBezTo>
                    <a:cubicBezTo>
                      <a:pt x="103" y="2"/>
                      <a:pt x="98" y="0"/>
                      <a:pt x="92" y="0"/>
                    </a:cubicBezTo>
                    <a:cubicBezTo>
                      <a:pt x="89" y="0"/>
                      <a:pt x="85" y="1"/>
                      <a:pt x="82" y="3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" y="63"/>
                      <a:pt x="0" y="74"/>
                      <a:pt x="5" y="81"/>
                    </a:cubicBezTo>
                    <a:cubicBezTo>
                      <a:pt x="11" y="88"/>
                      <a:pt x="22" y="90"/>
                      <a:pt x="29" y="8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5" name="Freeform 12"/>
              <p:cNvSpPr/>
              <p:nvPr/>
            </p:nvSpPr>
            <p:spPr bwMode="auto">
              <a:xfrm>
                <a:off x="1431" y="1813"/>
                <a:ext cx="134" cy="128"/>
              </a:xfrm>
              <a:custGeom>
                <a:avLst/>
                <a:gdLst>
                  <a:gd name="T0" fmla="*/ 84 w 103"/>
                  <a:gd name="T1" fmla="*/ 0 h 98"/>
                  <a:gd name="T2" fmla="*/ 72 w 103"/>
                  <a:gd name="T3" fmla="*/ 4 h 98"/>
                  <a:gd name="T4" fmla="*/ 7 w 103"/>
                  <a:gd name="T5" fmla="*/ 68 h 98"/>
                  <a:gd name="T6" fmla="*/ 7 w 103"/>
                  <a:gd name="T7" fmla="*/ 91 h 98"/>
                  <a:gd name="T8" fmla="*/ 31 w 103"/>
                  <a:gd name="T9" fmla="*/ 91 h 98"/>
                  <a:gd name="T10" fmla="*/ 96 w 103"/>
                  <a:gd name="T11" fmla="*/ 28 h 98"/>
                  <a:gd name="T12" fmla="*/ 96 w 103"/>
                  <a:gd name="T13" fmla="*/ 4 h 98"/>
                  <a:gd name="T14" fmla="*/ 84 w 103"/>
                  <a:gd name="T15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3" h="98">
                    <a:moveTo>
                      <a:pt x="84" y="0"/>
                    </a:moveTo>
                    <a:cubicBezTo>
                      <a:pt x="80" y="0"/>
                      <a:pt x="75" y="1"/>
                      <a:pt x="72" y="4"/>
                    </a:cubicBezTo>
                    <a:cubicBezTo>
                      <a:pt x="7" y="68"/>
                      <a:pt x="7" y="68"/>
                      <a:pt x="7" y="68"/>
                    </a:cubicBezTo>
                    <a:cubicBezTo>
                      <a:pt x="0" y="74"/>
                      <a:pt x="0" y="85"/>
                      <a:pt x="7" y="91"/>
                    </a:cubicBezTo>
                    <a:cubicBezTo>
                      <a:pt x="13" y="98"/>
                      <a:pt x="24" y="98"/>
                      <a:pt x="31" y="91"/>
                    </a:cubicBezTo>
                    <a:cubicBezTo>
                      <a:pt x="96" y="28"/>
                      <a:pt x="96" y="28"/>
                      <a:pt x="96" y="28"/>
                    </a:cubicBezTo>
                    <a:cubicBezTo>
                      <a:pt x="103" y="21"/>
                      <a:pt x="103" y="11"/>
                      <a:pt x="96" y="4"/>
                    </a:cubicBezTo>
                    <a:cubicBezTo>
                      <a:pt x="93" y="1"/>
                      <a:pt x="88" y="0"/>
                      <a:pt x="84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6" name="Freeform 13"/>
              <p:cNvSpPr/>
              <p:nvPr/>
            </p:nvSpPr>
            <p:spPr bwMode="auto">
              <a:xfrm>
                <a:off x="2043" y="1813"/>
                <a:ext cx="132" cy="128"/>
              </a:xfrm>
              <a:custGeom>
                <a:avLst/>
                <a:gdLst>
                  <a:gd name="T0" fmla="*/ 31 w 102"/>
                  <a:gd name="T1" fmla="*/ 4 h 98"/>
                  <a:gd name="T2" fmla="*/ 19 w 102"/>
                  <a:gd name="T3" fmla="*/ 0 h 98"/>
                  <a:gd name="T4" fmla="*/ 7 w 102"/>
                  <a:gd name="T5" fmla="*/ 4 h 98"/>
                  <a:gd name="T6" fmla="*/ 7 w 102"/>
                  <a:gd name="T7" fmla="*/ 28 h 98"/>
                  <a:gd name="T8" fmla="*/ 72 w 102"/>
                  <a:gd name="T9" fmla="*/ 91 h 98"/>
                  <a:gd name="T10" fmla="*/ 96 w 102"/>
                  <a:gd name="T11" fmla="*/ 91 h 98"/>
                  <a:gd name="T12" fmla="*/ 96 w 102"/>
                  <a:gd name="T13" fmla="*/ 68 h 98"/>
                  <a:gd name="T14" fmla="*/ 31 w 102"/>
                  <a:gd name="T15" fmla="*/ 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2" h="98">
                    <a:moveTo>
                      <a:pt x="31" y="4"/>
                    </a:moveTo>
                    <a:cubicBezTo>
                      <a:pt x="27" y="1"/>
                      <a:pt x="23" y="0"/>
                      <a:pt x="19" y="0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0" y="11"/>
                      <a:pt x="0" y="21"/>
                      <a:pt x="7" y="28"/>
                    </a:cubicBezTo>
                    <a:cubicBezTo>
                      <a:pt x="72" y="91"/>
                      <a:pt x="72" y="91"/>
                      <a:pt x="72" y="91"/>
                    </a:cubicBezTo>
                    <a:cubicBezTo>
                      <a:pt x="78" y="98"/>
                      <a:pt x="89" y="98"/>
                      <a:pt x="96" y="91"/>
                    </a:cubicBezTo>
                    <a:cubicBezTo>
                      <a:pt x="102" y="85"/>
                      <a:pt x="102" y="74"/>
                      <a:pt x="96" y="68"/>
                    </a:cubicBezTo>
                    <a:lnTo>
                      <a:pt x="31" y="4"/>
                    </a:ln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61F28EB5-1BAB-7345-94A3-97B26B0DFF38}"/>
              </a:ext>
            </a:extLst>
          </p:cNvPr>
          <p:cNvGrpSpPr/>
          <p:nvPr/>
        </p:nvGrpSpPr>
        <p:grpSpPr>
          <a:xfrm>
            <a:off x="804219" y="5434946"/>
            <a:ext cx="4907007" cy="1087933"/>
            <a:chOff x="5905515" y="3845362"/>
            <a:chExt cx="4907007" cy="1087933"/>
          </a:xfrm>
        </p:grpSpPr>
        <p:sp>
          <p:nvSpPr>
            <p:cNvPr id="11" name="Freeform 34"/>
            <p:cNvSpPr>
              <a:spLocks noEditPoints="1"/>
            </p:cNvSpPr>
            <p:nvPr/>
          </p:nvSpPr>
          <p:spPr bwMode="auto">
            <a:xfrm>
              <a:off x="10019128" y="4433743"/>
              <a:ext cx="793394" cy="459363"/>
            </a:xfrm>
            <a:custGeom>
              <a:avLst/>
              <a:gdLst>
                <a:gd name="T0" fmla="*/ 97 w 97"/>
                <a:gd name="T1" fmla="*/ 16 h 63"/>
                <a:gd name="T2" fmla="*/ 90 w 97"/>
                <a:gd name="T3" fmla="*/ 22 h 63"/>
                <a:gd name="T4" fmla="*/ 75 w 97"/>
                <a:gd name="T5" fmla="*/ 33 h 63"/>
                <a:gd name="T6" fmla="*/ 46 w 97"/>
                <a:gd name="T7" fmla="*/ 51 h 63"/>
                <a:gd name="T8" fmla="*/ 29 w 97"/>
                <a:gd name="T9" fmla="*/ 63 h 63"/>
                <a:gd name="T10" fmla="*/ 26 w 97"/>
                <a:gd name="T11" fmla="*/ 62 h 63"/>
                <a:gd name="T12" fmla="*/ 16 w 97"/>
                <a:gd name="T13" fmla="*/ 47 h 63"/>
                <a:gd name="T14" fmla="*/ 2 w 97"/>
                <a:gd name="T15" fmla="*/ 48 h 63"/>
                <a:gd name="T16" fmla="*/ 10 w 97"/>
                <a:gd name="T17" fmla="*/ 28 h 63"/>
                <a:gd name="T18" fmla="*/ 10 w 97"/>
                <a:gd name="T19" fmla="*/ 26 h 63"/>
                <a:gd name="T20" fmla="*/ 18 w 97"/>
                <a:gd name="T21" fmla="*/ 0 h 63"/>
                <a:gd name="T22" fmla="*/ 40 w 97"/>
                <a:gd name="T23" fmla="*/ 5 h 63"/>
                <a:gd name="T24" fmla="*/ 75 w 97"/>
                <a:gd name="T25" fmla="*/ 13 h 63"/>
                <a:gd name="T26" fmla="*/ 94 w 97"/>
                <a:gd name="T27" fmla="*/ 15 h 63"/>
                <a:gd name="T28" fmla="*/ 97 w 97"/>
                <a:gd name="T29" fmla="*/ 16 h 63"/>
                <a:gd name="T30" fmla="*/ 20 w 97"/>
                <a:gd name="T31" fmla="*/ 3 h 63"/>
                <a:gd name="T32" fmla="*/ 16 w 97"/>
                <a:gd name="T33" fmla="*/ 18 h 63"/>
                <a:gd name="T34" fmla="*/ 14 w 97"/>
                <a:gd name="T35" fmla="*/ 26 h 63"/>
                <a:gd name="T36" fmla="*/ 65 w 97"/>
                <a:gd name="T37" fmla="*/ 20 h 63"/>
                <a:gd name="T38" fmla="*/ 86 w 97"/>
                <a:gd name="T39" fmla="*/ 17 h 63"/>
                <a:gd name="T40" fmla="*/ 20 w 97"/>
                <a:gd name="T41" fmla="*/ 3 h 63"/>
                <a:gd name="T42" fmla="*/ 14 w 97"/>
                <a:gd name="T43" fmla="*/ 38 h 63"/>
                <a:gd name="T44" fmla="*/ 28 w 97"/>
                <a:gd name="T45" fmla="*/ 60 h 63"/>
                <a:gd name="T46" fmla="*/ 82 w 97"/>
                <a:gd name="T47" fmla="*/ 24 h 63"/>
                <a:gd name="T48" fmla="*/ 82 w 97"/>
                <a:gd name="T49" fmla="*/ 23 h 63"/>
                <a:gd name="T50" fmla="*/ 14 w 97"/>
                <a:gd name="T51" fmla="*/ 38 h 63"/>
                <a:gd name="T52" fmla="*/ 13 w 97"/>
                <a:gd name="T53" fmla="*/ 29 h 63"/>
                <a:gd name="T54" fmla="*/ 7 w 97"/>
                <a:gd name="T55" fmla="*/ 40 h 63"/>
                <a:gd name="T56" fmla="*/ 12 w 97"/>
                <a:gd name="T57" fmla="*/ 35 h 63"/>
                <a:gd name="T58" fmla="*/ 15 w 97"/>
                <a:gd name="T59" fmla="*/ 36 h 63"/>
                <a:gd name="T60" fmla="*/ 57 w 97"/>
                <a:gd name="T61" fmla="*/ 27 h 63"/>
                <a:gd name="T62" fmla="*/ 77 w 97"/>
                <a:gd name="T63" fmla="*/ 21 h 63"/>
                <a:gd name="T64" fmla="*/ 13 w 97"/>
                <a:gd name="T65" fmla="*/ 29 h 63"/>
                <a:gd name="T66" fmla="*/ 6 w 97"/>
                <a:gd name="T67" fmla="*/ 45 h 63"/>
                <a:gd name="T68" fmla="*/ 14 w 97"/>
                <a:gd name="T69" fmla="*/ 44 h 63"/>
                <a:gd name="T70" fmla="*/ 11 w 97"/>
                <a:gd name="T71" fmla="*/ 39 h 63"/>
                <a:gd name="T72" fmla="*/ 6 w 97"/>
                <a:gd name="T73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63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5974715" y="4615919"/>
              <a:ext cx="3975213" cy="317376"/>
            </a:xfrm>
            <a:custGeom>
              <a:avLst/>
              <a:gdLst>
                <a:gd name="connsiteX0" fmla="*/ 0 w 6766560"/>
                <a:gd name="connsiteY0" fmla="*/ 39809 h 361457"/>
                <a:gd name="connsiteX1" fmla="*/ 4411980 w 6766560"/>
                <a:gd name="connsiteY1" fmla="*/ 28379 h 361457"/>
                <a:gd name="connsiteX2" fmla="*/ 4023360 w 6766560"/>
                <a:gd name="connsiteY2" fmla="*/ 359849 h 361457"/>
                <a:gd name="connsiteX3" fmla="*/ 6766560 w 6766560"/>
                <a:gd name="connsiteY3" fmla="*/ 131249 h 361457"/>
                <a:gd name="connsiteX0-1" fmla="*/ 0 w 6766560"/>
                <a:gd name="connsiteY0-2" fmla="*/ 75291 h 398381"/>
                <a:gd name="connsiteX1-3" fmla="*/ 4369154 w 6766560"/>
                <a:gd name="connsiteY1-4" fmla="*/ 18141 h 398381"/>
                <a:gd name="connsiteX2-5" fmla="*/ 4023360 w 6766560"/>
                <a:gd name="connsiteY2-6" fmla="*/ 395331 h 398381"/>
                <a:gd name="connsiteX3-7" fmla="*/ 6766560 w 6766560"/>
                <a:gd name="connsiteY3-8" fmla="*/ 166731 h 398381"/>
                <a:gd name="connsiteX0-9" fmla="*/ 0 w 6766560"/>
                <a:gd name="connsiteY0-10" fmla="*/ 71354 h 339035"/>
                <a:gd name="connsiteX1-11" fmla="*/ 4369154 w 6766560"/>
                <a:gd name="connsiteY1-12" fmla="*/ 14204 h 339035"/>
                <a:gd name="connsiteX2-13" fmla="*/ 4351696 w 6766560"/>
                <a:gd name="connsiteY2-14" fmla="*/ 334244 h 339035"/>
                <a:gd name="connsiteX3-15" fmla="*/ 6766560 w 6766560"/>
                <a:gd name="connsiteY3-16" fmla="*/ 162794 h 339035"/>
                <a:gd name="connsiteX0-17" fmla="*/ 0 w 7194823"/>
                <a:gd name="connsiteY0-18" fmla="*/ 71354 h 334304"/>
                <a:gd name="connsiteX1-19" fmla="*/ 4369154 w 7194823"/>
                <a:gd name="connsiteY1-20" fmla="*/ 14204 h 334304"/>
                <a:gd name="connsiteX2-21" fmla="*/ 4351696 w 7194823"/>
                <a:gd name="connsiteY2-22" fmla="*/ 334244 h 334304"/>
                <a:gd name="connsiteX3-23" fmla="*/ 7194823 w 7194823"/>
                <a:gd name="connsiteY3-24" fmla="*/ 37064 h 334304"/>
                <a:gd name="connsiteX0-25" fmla="*/ 0 w 7194823"/>
                <a:gd name="connsiteY0-26" fmla="*/ 72918 h 358721"/>
                <a:gd name="connsiteX1-27" fmla="*/ 4369154 w 7194823"/>
                <a:gd name="connsiteY1-28" fmla="*/ 15768 h 358721"/>
                <a:gd name="connsiteX2-29" fmla="*/ 4051911 w 7194823"/>
                <a:gd name="connsiteY2-30" fmla="*/ 358668 h 358721"/>
                <a:gd name="connsiteX3-31" fmla="*/ 7194823 w 7194823"/>
                <a:gd name="connsiteY3-32" fmla="*/ 38628 h 358721"/>
                <a:gd name="connsiteX0-33" fmla="*/ 0 w 6454042"/>
                <a:gd name="connsiteY0-34" fmla="*/ 72918 h 359955"/>
                <a:gd name="connsiteX1-35" fmla="*/ 4369154 w 6454042"/>
                <a:gd name="connsiteY1-36" fmla="*/ 15768 h 359955"/>
                <a:gd name="connsiteX2-37" fmla="*/ 4051911 w 6454042"/>
                <a:gd name="connsiteY2-38" fmla="*/ 358668 h 359955"/>
                <a:gd name="connsiteX3-39" fmla="*/ 6454042 w 6454042"/>
                <a:gd name="connsiteY3-40" fmla="*/ 112769 h 359955"/>
                <a:gd name="connsiteX0-41" fmla="*/ 0 w 6454042"/>
                <a:gd name="connsiteY0-42" fmla="*/ 62493 h 349247"/>
                <a:gd name="connsiteX1-43" fmla="*/ 4122228 w 6454042"/>
                <a:gd name="connsiteY1-44" fmla="*/ 17700 h 349247"/>
                <a:gd name="connsiteX2-45" fmla="*/ 4051911 w 6454042"/>
                <a:gd name="connsiteY2-46" fmla="*/ 348243 h 349247"/>
                <a:gd name="connsiteX3-47" fmla="*/ 6454042 w 6454042"/>
                <a:gd name="connsiteY3-48" fmla="*/ 102344 h 349247"/>
                <a:gd name="connsiteX0-49" fmla="*/ 0 w 4341830"/>
                <a:gd name="connsiteY0-50" fmla="*/ 62493 h 348243"/>
                <a:gd name="connsiteX1-51" fmla="*/ 4122228 w 4341830"/>
                <a:gd name="connsiteY1-52" fmla="*/ 17700 h 348243"/>
                <a:gd name="connsiteX2-53" fmla="*/ 4051911 w 4341830"/>
                <a:gd name="connsiteY2-54" fmla="*/ 348243 h 348243"/>
                <a:gd name="connsiteX0-55" fmla="*/ 0 w 4122228"/>
                <a:gd name="connsiteY0-56" fmla="*/ 62493 h 62493"/>
                <a:gd name="connsiteX1-57" fmla="*/ 4122228 w 4122228"/>
                <a:gd name="connsiteY1-58" fmla="*/ 17700 h 62493"/>
                <a:gd name="connsiteX0-59" fmla="*/ 0 w 4122228"/>
                <a:gd name="connsiteY0-60" fmla="*/ 44793 h 66159"/>
                <a:gd name="connsiteX1-61" fmla="*/ 4122228 w 4122228"/>
                <a:gd name="connsiteY1-62" fmla="*/ 0 h 66159"/>
                <a:gd name="connsiteX0-63" fmla="*/ 0 w 4245691"/>
                <a:gd name="connsiteY0-64" fmla="*/ 156004 h 156004"/>
                <a:gd name="connsiteX1-65" fmla="*/ 4245691 w 4245691"/>
                <a:gd name="connsiteY1-66" fmla="*/ 0 h 156004"/>
                <a:gd name="connsiteX0-67" fmla="*/ 0 w 4245691"/>
                <a:gd name="connsiteY0-68" fmla="*/ 156004 h 163985"/>
                <a:gd name="connsiteX1-69" fmla="*/ 4245691 w 4245691"/>
                <a:gd name="connsiteY1-70" fmla="*/ 0 h 163985"/>
                <a:gd name="connsiteX0-71" fmla="*/ 0 w 5449458"/>
                <a:gd name="connsiteY0-72" fmla="*/ 143648 h 143648"/>
                <a:gd name="connsiteX1-73" fmla="*/ 5449458 w 5449458"/>
                <a:gd name="connsiteY1-74" fmla="*/ 0 h 143648"/>
                <a:gd name="connsiteX0-75" fmla="*/ 0 w 5449458"/>
                <a:gd name="connsiteY0-76" fmla="*/ 143648 h 260913"/>
                <a:gd name="connsiteX1-77" fmla="*/ 1990356 w 5449458"/>
                <a:gd name="connsiteY1-78" fmla="*/ 260339 h 260913"/>
                <a:gd name="connsiteX2-79" fmla="*/ 5449458 w 5449458"/>
                <a:gd name="connsiteY2-80" fmla="*/ 0 h 260913"/>
                <a:gd name="connsiteX0-81" fmla="*/ 0 w 4693246"/>
                <a:gd name="connsiteY0-82" fmla="*/ 169 h 463018"/>
                <a:gd name="connsiteX1-83" fmla="*/ 1234144 w 4693246"/>
                <a:gd name="connsiteY1-84" fmla="*/ 462849 h 463018"/>
                <a:gd name="connsiteX2-85" fmla="*/ 4693246 w 4693246"/>
                <a:gd name="connsiteY2-86" fmla="*/ 202510 h 463018"/>
                <a:gd name="connsiteX0-87" fmla="*/ 153395 w 4846641"/>
                <a:gd name="connsiteY0-88" fmla="*/ 0 h 462988"/>
                <a:gd name="connsiteX1-89" fmla="*/ 1387539 w 4846641"/>
                <a:gd name="connsiteY1-90" fmla="*/ 462680 h 462988"/>
                <a:gd name="connsiteX2-91" fmla="*/ 4846641 w 4846641"/>
                <a:gd name="connsiteY2-92" fmla="*/ 202341 h 462988"/>
                <a:gd name="connsiteX0-93" fmla="*/ 212160 w 4457851"/>
                <a:gd name="connsiteY0-94" fmla="*/ 0 h 462988"/>
                <a:gd name="connsiteX1-95" fmla="*/ 998749 w 4457851"/>
                <a:gd name="connsiteY1-96" fmla="*/ 462680 h 462988"/>
                <a:gd name="connsiteX2-97" fmla="*/ 4457851 w 4457851"/>
                <a:gd name="connsiteY2-98" fmla="*/ 202341 h 462988"/>
                <a:gd name="connsiteX0-99" fmla="*/ 238795 w 4484486"/>
                <a:gd name="connsiteY0-100" fmla="*/ 0 h 462868"/>
                <a:gd name="connsiteX1-101" fmla="*/ 1025384 w 4484486"/>
                <a:gd name="connsiteY1-102" fmla="*/ 462680 h 462868"/>
                <a:gd name="connsiteX2-103" fmla="*/ 4484486 w 4484486"/>
                <a:gd name="connsiteY2-104" fmla="*/ 202341 h 462868"/>
                <a:gd name="connsiteX0-105" fmla="*/ 410770 w 4656461"/>
                <a:gd name="connsiteY0-106" fmla="*/ 0 h 425815"/>
                <a:gd name="connsiteX1-107" fmla="*/ 595476 w 4656461"/>
                <a:gd name="connsiteY1-108" fmla="*/ 425610 h 425815"/>
                <a:gd name="connsiteX2-109" fmla="*/ 4656461 w 4656461"/>
                <a:gd name="connsiteY2-110" fmla="*/ 202341 h 425815"/>
                <a:gd name="connsiteX0-111" fmla="*/ 410770 w 4656461"/>
                <a:gd name="connsiteY0-112" fmla="*/ 0 h 364069"/>
                <a:gd name="connsiteX1-113" fmla="*/ 595476 w 4656461"/>
                <a:gd name="connsiteY1-114" fmla="*/ 363827 h 364069"/>
                <a:gd name="connsiteX2-115" fmla="*/ 4656461 w 4656461"/>
                <a:gd name="connsiteY2-116" fmla="*/ 202341 h 364069"/>
                <a:gd name="connsiteX0-117" fmla="*/ 558636 w 4511100"/>
                <a:gd name="connsiteY0-118" fmla="*/ 0 h 388767"/>
                <a:gd name="connsiteX1-119" fmla="*/ 450115 w 4511100"/>
                <a:gd name="connsiteY1-120" fmla="*/ 388541 h 388767"/>
                <a:gd name="connsiteX2-121" fmla="*/ 4511100 w 4511100"/>
                <a:gd name="connsiteY2-122" fmla="*/ 227055 h 388767"/>
                <a:gd name="connsiteX0-123" fmla="*/ 445007 w 4613533"/>
                <a:gd name="connsiteY0-124" fmla="*/ 0 h 413467"/>
                <a:gd name="connsiteX1-125" fmla="*/ 552548 w 4613533"/>
                <a:gd name="connsiteY1-126" fmla="*/ 413255 h 413467"/>
                <a:gd name="connsiteX2-127" fmla="*/ 4613533 w 4613533"/>
                <a:gd name="connsiteY2-128" fmla="*/ 251769 h 413467"/>
                <a:gd name="connsiteX0-129" fmla="*/ 437894 w 4606420"/>
                <a:gd name="connsiteY0-130" fmla="*/ 0 h 351722"/>
                <a:gd name="connsiteX1-131" fmla="*/ 560868 w 4606420"/>
                <a:gd name="connsiteY1-132" fmla="*/ 351471 h 351722"/>
                <a:gd name="connsiteX2-133" fmla="*/ 4606420 w 4606420"/>
                <a:gd name="connsiteY2-134" fmla="*/ 251769 h 351722"/>
                <a:gd name="connsiteX0-135" fmla="*/ 424068 w 4592594"/>
                <a:gd name="connsiteY0-136" fmla="*/ 0 h 401116"/>
                <a:gd name="connsiteX1-137" fmla="*/ 577907 w 4592594"/>
                <a:gd name="connsiteY1-138" fmla="*/ 400898 h 401116"/>
                <a:gd name="connsiteX2-139" fmla="*/ 4592594 w 4592594"/>
                <a:gd name="connsiteY2-140" fmla="*/ 251769 h 401116"/>
                <a:gd name="connsiteX0-141" fmla="*/ 424068 w 4592594"/>
                <a:gd name="connsiteY0-142" fmla="*/ 0 h 401116"/>
                <a:gd name="connsiteX1-143" fmla="*/ 577907 w 4592594"/>
                <a:gd name="connsiteY1-144" fmla="*/ 400898 h 401116"/>
                <a:gd name="connsiteX2-145" fmla="*/ 4592594 w 4592594"/>
                <a:gd name="connsiteY2-146" fmla="*/ 338266 h 401116"/>
                <a:gd name="connsiteX0-147" fmla="*/ 391353 w 4638179"/>
                <a:gd name="connsiteY0-148" fmla="*/ 0 h 401116"/>
                <a:gd name="connsiteX1-149" fmla="*/ 623492 w 4638179"/>
                <a:gd name="connsiteY1-150" fmla="*/ 400898 h 401116"/>
                <a:gd name="connsiteX2-151" fmla="*/ 4638179 w 4638179"/>
                <a:gd name="connsiteY2-152" fmla="*/ 338266 h 401116"/>
                <a:gd name="connsiteX0-153" fmla="*/ 391353 w 4904398"/>
                <a:gd name="connsiteY0-154" fmla="*/ 0 h 401116"/>
                <a:gd name="connsiteX1-155" fmla="*/ 623492 w 4904398"/>
                <a:gd name="connsiteY1-156" fmla="*/ 400898 h 401116"/>
                <a:gd name="connsiteX2-157" fmla="*/ 4904398 w 4904398"/>
                <a:gd name="connsiteY2-158" fmla="*/ 322224 h 40111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904398" h="401116">
                  <a:moveTo>
                    <a:pt x="391353" y="0"/>
                  </a:moveTo>
                  <a:cubicBezTo>
                    <a:pt x="-226127" y="38897"/>
                    <a:pt x="-86259" y="411428"/>
                    <a:pt x="623492" y="400898"/>
                  </a:cubicBezTo>
                  <a:lnTo>
                    <a:pt x="4904398" y="322224"/>
                  </a:lnTo>
                </a:path>
              </a:pathLst>
            </a:custGeom>
            <a:noFill/>
            <a:ln w="25400" cap="rnd">
              <a:solidFill>
                <a:schemeClr val="tx1">
                  <a:lumMod val="85000"/>
                  <a:lumOff val="15000"/>
                </a:schemeClr>
              </a:solidFill>
              <a:prstDash val="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6511163" y="4354309"/>
              <a:ext cx="31347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cs typeface="+mn-ea"/>
                  <a:sym typeface="+mn-lt"/>
                </a:rPr>
                <a:t>3.</a:t>
              </a:r>
              <a:r>
                <a:rPr lang="en-US" altLang="zh-CN" sz="2800" b="1" dirty="0"/>
                <a:t> Approach</a:t>
              </a:r>
              <a:endParaRPr lang="zh-CN" altLang="en-US" sz="2800" dirty="0">
                <a:cs typeface="+mn-ea"/>
                <a:sym typeface="+mn-lt"/>
              </a:endParaRPr>
            </a:p>
          </p:txBody>
        </p:sp>
        <p:grpSp>
          <p:nvGrpSpPr>
            <p:cNvPr id="27" name="Group 4"/>
            <p:cNvGrpSpPr>
              <a:grpSpLocks noChangeAspect="1"/>
            </p:cNvGrpSpPr>
            <p:nvPr/>
          </p:nvGrpSpPr>
          <p:grpSpPr bwMode="auto">
            <a:xfrm flipV="1">
              <a:off x="5905515" y="3845362"/>
              <a:ext cx="739929" cy="763583"/>
              <a:chOff x="1308" y="1009"/>
              <a:chExt cx="1001" cy="1033"/>
            </a:xfrm>
          </p:grpSpPr>
          <p:sp>
            <p:nvSpPr>
              <p:cNvPr id="28" name="Freeform 5"/>
              <p:cNvSpPr/>
              <p:nvPr/>
            </p:nvSpPr>
            <p:spPr bwMode="auto">
              <a:xfrm>
                <a:off x="1533" y="1009"/>
                <a:ext cx="571" cy="830"/>
              </a:xfrm>
              <a:custGeom>
                <a:avLst/>
                <a:gdLst>
                  <a:gd name="T0" fmla="*/ 404 w 439"/>
                  <a:gd name="T1" fmla="*/ 298 h 638"/>
                  <a:gd name="T2" fmla="*/ 321 w 439"/>
                  <a:gd name="T3" fmla="*/ 223 h 638"/>
                  <a:gd name="T4" fmla="*/ 321 w 439"/>
                  <a:gd name="T5" fmla="*/ 50 h 638"/>
                  <a:gd name="T6" fmla="*/ 318 w 439"/>
                  <a:gd name="T7" fmla="*/ 41 h 638"/>
                  <a:gd name="T8" fmla="*/ 221 w 439"/>
                  <a:gd name="T9" fmla="*/ 0 h 638"/>
                  <a:gd name="T10" fmla="*/ 118 w 439"/>
                  <a:gd name="T11" fmla="*/ 40 h 638"/>
                  <a:gd name="T12" fmla="*/ 114 w 439"/>
                  <a:gd name="T13" fmla="*/ 50 h 638"/>
                  <a:gd name="T14" fmla="*/ 114 w 439"/>
                  <a:gd name="T15" fmla="*/ 225 h 638"/>
                  <a:gd name="T16" fmla="*/ 34 w 439"/>
                  <a:gd name="T17" fmla="*/ 300 h 638"/>
                  <a:gd name="T18" fmla="*/ 0 w 439"/>
                  <a:gd name="T19" fmla="*/ 418 h 638"/>
                  <a:gd name="T20" fmla="*/ 220 w 439"/>
                  <a:gd name="T21" fmla="*/ 638 h 638"/>
                  <a:gd name="T22" fmla="*/ 439 w 439"/>
                  <a:gd name="T23" fmla="*/ 418 h 638"/>
                  <a:gd name="T24" fmla="*/ 404 w 439"/>
                  <a:gd name="T25" fmla="*/ 29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38">
                    <a:moveTo>
                      <a:pt x="404" y="298"/>
                    </a:moveTo>
                    <a:cubicBezTo>
                      <a:pt x="383" y="267"/>
                      <a:pt x="355" y="241"/>
                      <a:pt x="321" y="223"/>
                    </a:cubicBezTo>
                    <a:cubicBezTo>
                      <a:pt x="321" y="222"/>
                      <a:pt x="321" y="50"/>
                      <a:pt x="321" y="50"/>
                    </a:cubicBezTo>
                    <a:cubicBezTo>
                      <a:pt x="321" y="47"/>
                      <a:pt x="320" y="44"/>
                      <a:pt x="318" y="41"/>
                    </a:cubicBezTo>
                    <a:cubicBezTo>
                      <a:pt x="316" y="39"/>
                      <a:pt x="282" y="0"/>
                      <a:pt x="221" y="0"/>
                    </a:cubicBezTo>
                    <a:cubicBezTo>
                      <a:pt x="162" y="0"/>
                      <a:pt x="120" y="38"/>
                      <a:pt x="118" y="40"/>
                    </a:cubicBezTo>
                    <a:cubicBezTo>
                      <a:pt x="116" y="43"/>
                      <a:pt x="114" y="46"/>
                      <a:pt x="114" y="50"/>
                    </a:cubicBezTo>
                    <a:cubicBezTo>
                      <a:pt x="114" y="50"/>
                      <a:pt x="114" y="223"/>
                      <a:pt x="114" y="225"/>
                    </a:cubicBezTo>
                    <a:cubicBezTo>
                      <a:pt x="81" y="243"/>
                      <a:pt x="54" y="269"/>
                      <a:pt x="34" y="300"/>
                    </a:cubicBezTo>
                    <a:cubicBezTo>
                      <a:pt x="11" y="335"/>
                      <a:pt x="0" y="376"/>
                      <a:pt x="0" y="418"/>
                    </a:cubicBezTo>
                    <a:cubicBezTo>
                      <a:pt x="0" y="539"/>
                      <a:pt x="98" y="638"/>
                      <a:pt x="220" y="638"/>
                    </a:cubicBezTo>
                    <a:cubicBezTo>
                      <a:pt x="341" y="638"/>
                      <a:pt x="439" y="539"/>
                      <a:pt x="439" y="418"/>
                    </a:cubicBezTo>
                    <a:cubicBezTo>
                      <a:pt x="439" y="375"/>
                      <a:pt x="427" y="334"/>
                      <a:pt x="404" y="298"/>
                    </a:cubicBezTo>
                    <a:close/>
                  </a:path>
                </a:pathLst>
              </a:cu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29" name="Freeform 6"/>
              <p:cNvSpPr>
                <a:spLocks noEditPoints="1"/>
              </p:cNvSpPr>
              <p:nvPr/>
            </p:nvSpPr>
            <p:spPr bwMode="auto">
              <a:xfrm>
                <a:off x="1526" y="1009"/>
                <a:ext cx="573" cy="830"/>
              </a:xfrm>
              <a:custGeom>
                <a:avLst/>
                <a:gdLst>
                  <a:gd name="T0" fmla="*/ 440 w 440"/>
                  <a:gd name="T1" fmla="*/ 418 h 638"/>
                  <a:gd name="T2" fmla="*/ 322 w 440"/>
                  <a:gd name="T3" fmla="*/ 223 h 638"/>
                  <a:gd name="T4" fmla="*/ 319 w 440"/>
                  <a:gd name="T5" fmla="*/ 41 h 638"/>
                  <a:gd name="T6" fmla="*/ 119 w 440"/>
                  <a:gd name="T7" fmla="*/ 40 h 638"/>
                  <a:gd name="T8" fmla="*/ 114 w 440"/>
                  <a:gd name="T9" fmla="*/ 225 h 638"/>
                  <a:gd name="T10" fmla="*/ 0 w 440"/>
                  <a:gd name="T11" fmla="*/ 418 h 638"/>
                  <a:gd name="T12" fmla="*/ 143 w 440"/>
                  <a:gd name="T13" fmla="*/ 75 h 638"/>
                  <a:gd name="T14" fmla="*/ 294 w 440"/>
                  <a:gd name="T15" fmla="*/ 134 h 638"/>
                  <a:gd name="T16" fmla="*/ 143 w 440"/>
                  <a:gd name="T17" fmla="*/ 75 h 638"/>
                  <a:gd name="T18" fmla="*/ 294 w 440"/>
                  <a:gd name="T19" fmla="*/ 162 h 638"/>
                  <a:gd name="T20" fmla="*/ 294 w 440"/>
                  <a:gd name="T21" fmla="*/ 189 h 638"/>
                  <a:gd name="T22" fmla="*/ 143 w 440"/>
                  <a:gd name="T23" fmla="*/ 134 h 638"/>
                  <a:gd name="T24" fmla="*/ 213 w 440"/>
                  <a:gd name="T25" fmla="*/ 411 h 638"/>
                  <a:gd name="T26" fmla="*/ 184 w 440"/>
                  <a:gd name="T27" fmla="*/ 400 h 638"/>
                  <a:gd name="T28" fmla="*/ 196 w 440"/>
                  <a:gd name="T29" fmla="*/ 200 h 638"/>
                  <a:gd name="T30" fmla="*/ 230 w 440"/>
                  <a:gd name="T31" fmla="*/ 228 h 638"/>
                  <a:gd name="T32" fmla="*/ 218 w 440"/>
                  <a:gd name="T33" fmla="*/ 408 h 638"/>
                  <a:gd name="T34" fmla="*/ 213 w 440"/>
                  <a:gd name="T35" fmla="*/ 459 h 638"/>
                  <a:gd name="T36" fmla="*/ 213 w 440"/>
                  <a:gd name="T37" fmla="*/ 435 h 638"/>
                  <a:gd name="T38" fmla="*/ 136 w 440"/>
                  <a:gd name="T39" fmla="*/ 245 h 638"/>
                  <a:gd name="T40" fmla="*/ 143 w 440"/>
                  <a:gd name="T41" fmla="*/ 191 h 638"/>
                  <a:gd name="T42" fmla="*/ 183 w 440"/>
                  <a:gd name="T43" fmla="*/ 228 h 638"/>
                  <a:gd name="T44" fmla="*/ 146 w 440"/>
                  <a:gd name="T45" fmla="*/ 411 h 638"/>
                  <a:gd name="T46" fmla="*/ 139 w 440"/>
                  <a:gd name="T47" fmla="*/ 470 h 638"/>
                  <a:gd name="T48" fmla="*/ 181 w 440"/>
                  <a:gd name="T49" fmla="*/ 421 h 638"/>
                  <a:gd name="T50" fmla="*/ 188 w 440"/>
                  <a:gd name="T51" fmla="*/ 450 h 638"/>
                  <a:gd name="T52" fmla="*/ 237 w 440"/>
                  <a:gd name="T53" fmla="*/ 450 h 638"/>
                  <a:gd name="T54" fmla="*/ 245 w 440"/>
                  <a:gd name="T55" fmla="*/ 421 h 638"/>
                  <a:gd name="T56" fmla="*/ 286 w 440"/>
                  <a:gd name="T57" fmla="*/ 470 h 638"/>
                  <a:gd name="T58" fmla="*/ 279 w 440"/>
                  <a:gd name="T59" fmla="*/ 411 h 638"/>
                  <a:gd name="T60" fmla="*/ 243 w 440"/>
                  <a:gd name="T61" fmla="*/ 228 h 638"/>
                  <a:gd name="T62" fmla="*/ 294 w 440"/>
                  <a:gd name="T63" fmla="*/ 217 h 638"/>
                  <a:gd name="T64" fmla="*/ 302 w 440"/>
                  <a:gd name="T65" fmla="*/ 244 h 638"/>
                  <a:gd name="T66" fmla="*/ 220 w 440"/>
                  <a:gd name="T67" fmla="*/ 610 h 638"/>
                  <a:gd name="T68" fmla="*/ 136 w 440"/>
                  <a:gd name="T69" fmla="*/ 245 h 638"/>
                  <a:gd name="T70" fmla="*/ 160 w 440"/>
                  <a:gd name="T71" fmla="*/ 443 h 638"/>
                  <a:gd name="T72" fmla="*/ 143 w 440"/>
                  <a:gd name="T73" fmla="*/ 447 h 638"/>
                  <a:gd name="T74" fmla="*/ 168 w 440"/>
                  <a:gd name="T75" fmla="*/ 422 h 638"/>
                  <a:gd name="T76" fmla="*/ 273 w 440"/>
                  <a:gd name="T77" fmla="*/ 429 h 638"/>
                  <a:gd name="T78" fmla="*/ 280 w 440"/>
                  <a:gd name="T79" fmla="*/ 452 h 638"/>
                  <a:gd name="T80" fmla="*/ 258 w 440"/>
                  <a:gd name="T81" fmla="*/ 422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40" h="638">
                    <a:moveTo>
                      <a:pt x="220" y="638"/>
                    </a:moveTo>
                    <a:cubicBezTo>
                      <a:pt x="342" y="638"/>
                      <a:pt x="440" y="539"/>
                      <a:pt x="440" y="418"/>
                    </a:cubicBezTo>
                    <a:cubicBezTo>
                      <a:pt x="440" y="375"/>
                      <a:pt x="428" y="334"/>
                      <a:pt x="405" y="298"/>
                    </a:cubicBezTo>
                    <a:cubicBezTo>
                      <a:pt x="384" y="267"/>
                      <a:pt x="356" y="241"/>
                      <a:pt x="322" y="223"/>
                    </a:cubicBezTo>
                    <a:cubicBezTo>
                      <a:pt x="322" y="222"/>
                      <a:pt x="322" y="50"/>
                      <a:pt x="322" y="50"/>
                    </a:cubicBezTo>
                    <a:cubicBezTo>
                      <a:pt x="322" y="47"/>
                      <a:pt x="321" y="44"/>
                      <a:pt x="319" y="41"/>
                    </a:cubicBezTo>
                    <a:cubicBezTo>
                      <a:pt x="317" y="39"/>
                      <a:pt x="283" y="0"/>
                      <a:pt x="222" y="0"/>
                    </a:cubicBezTo>
                    <a:cubicBezTo>
                      <a:pt x="162" y="0"/>
                      <a:pt x="121" y="38"/>
                      <a:pt x="119" y="40"/>
                    </a:cubicBezTo>
                    <a:cubicBezTo>
                      <a:pt x="117" y="43"/>
                      <a:pt x="115" y="46"/>
                      <a:pt x="115" y="50"/>
                    </a:cubicBezTo>
                    <a:cubicBezTo>
                      <a:pt x="115" y="50"/>
                      <a:pt x="115" y="223"/>
                      <a:pt x="114" y="225"/>
                    </a:cubicBezTo>
                    <a:cubicBezTo>
                      <a:pt x="82" y="243"/>
                      <a:pt x="55" y="269"/>
                      <a:pt x="35" y="300"/>
                    </a:cubicBezTo>
                    <a:cubicBezTo>
                      <a:pt x="12" y="335"/>
                      <a:pt x="0" y="376"/>
                      <a:pt x="0" y="418"/>
                    </a:cubicBezTo>
                    <a:cubicBezTo>
                      <a:pt x="0" y="539"/>
                      <a:pt x="99" y="638"/>
                      <a:pt x="220" y="638"/>
                    </a:cubicBezTo>
                    <a:close/>
                    <a:moveTo>
                      <a:pt x="143" y="75"/>
                    </a:moveTo>
                    <a:cubicBezTo>
                      <a:pt x="294" y="102"/>
                      <a:pt x="294" y="102"/>
                      <a:pt x="294" y="102"/>
                    </a:cubicBezTo>
                    <a:cubicBezTo>
                      <a:pt x="294" y="134"/>
                      <a:pt x="294" y="134"/>
                      <a:pt x="294" y="134"/>
                    </a:cubicBezTo>
                    <a:cubicBezTo>
                      <a:pt x="143" y="106"/>
                      <a:pt x="143" y="106"/>
                      <a:pt x="143" y="106"/>
                    </a:cubicBezTo>
                    <a:lnTo>
                      <a:pt x="143" y="75"/>
                    </a:lnTo>
                    <a:close/>
                    <a:moveTo>
                      <a:pt x="143" y="134"/>
                    </a:moveTo>
                    <a:cubicBezTo>
                      <a:pt x="294" y="162"/>
                      <a:pt x="294" y="162"/>
                      <a:pt x="294" y="162"/>
                    </a:cubicBezTo>
                    <a:cubicBezTo>
                      <a:pt x="294" y="180"/>
                      <a:pt x="294" y="180"/>
                      <a:pt x="294" y="180"/>
                    </a:cubicBezTo>
                    <a:cubicBezTo>
                      <a:pt x="294" y="189"/>
                      <a:pt x="294" y="189"/>
                      <a:pt x="294" y="189"/>
                    </a:cubicBezTo>
                    <a:cubicBezTo>
                      <a:pt x="143" y="163"/>
                      <a:pt x="143" y="163"/>
                      <a:pt x="143" y="163"/>
                    </a:cubicBezTo>
                    <a:lnTo>
                      <a:pt x="143" y="134"/>
                    </a:lnTo>
                    <a:close/>
                    <a:moveTo>
                      <a:pt x="218" y="408"/>
                    </a:moveTo>
                    <a:cubicBezTo>
                      <a:pt x="216" y="409"/>
                      <a:pt x="214" y="410"/>
                      <a:pt x="213" y="411"/>
                    </a:cubicBezTo>
                    <a:cubicBezTo>
                      <a:pt x="211" y="410"/>
                      <a:pt x="209" y="409"/>
                      <a:pt x="207" y="408"/>
                    </a:cubicBezTo>
                    <a:cubicBezTo>
                      <a:pt x="201" y="404"/>
                      <a:pt x="193" y="402"/>
                      <a:pt x="184" y="400"/>
                    </a:cubicBezTo>
                    <a:cubicBezTo>
                      <a:pt x="191" y="354"/>
                      <a:pt x="194" y="273"/>
                      <a:pt x="195" y="228"/>
                    </a:cubicBezTo>
                    <a:cubicBezTo>
                      <a:pt x="195" y="215"/>
                      <a:pt x="196" y="205"/>
                      <a:pt x="196" y="200"/>
                    </a:cubicBezTo>
                    <a:cubicBezTo>
                      <a:pt x="230" y="206"/>
                      <a:pt x="230" y="206"/>
                      <a:pt x="230" y="206"/>
                    </a:cubicBezTo>
                    <a:cubicBezTo>
                      <a:pt x="230" y="211"/>
                      <a:pt x="230" y="219"/>
                      <a:pt x="230" y="228"/>
                    </a:cubicBezTo>
                    <a:cubicBezTo>
                      <a:pt x="231" y="273"/>
                      <a:pt x="234" y="354"/>
                      <a:pt x="241" y="400"/>
                    </a:cubicBezTo>
                    <a:cubicBezTo>
                      <a:pt x="233" y="402"/>
                      <a:pt x="225" y="404"/>
                      <a:pt x="218" y="408"/>
                    </a:cubicBezTo>
                    <a:close/>
                    <a:moveTo>
                      <a:pt x="225" y="448"/>
                    </a:moveTo>
                    <a:cubicBezTo>
                      <a:pt x="224" y="452"/>
                      <a:pt x="218" y="459"/>
                      <a:pt x="213" y="459"/>
                    </a:cubicBezTo>
                    <a:cubicBezTo>
                      <a:pt x="208" y="459"/>
                      <a:pt x="201" y="452"/>
                      <a:pt x="201" y="448"/>
                    </a:cubicBezTo>
                    <a:cubicBezTo>
                      <a:pt x="201" y="445"/>
                      <a:pt x="204" y="439"/>
                      <a:pt x="213" y="435"/>
                    </a:cubicBezTo>
                    <a:cubicBezTo>
                      <a:pt x="221" y="439"/>
                      <a:pt x="225" y="445"/>
                      <a:pt x="225" y="448"/>
                    </a:cubicBezTo>
                    <a:close/>
                    <a:moveTo>
                      <a:pt x="136" y="245"/>
                    </a:moveTo>
                    <a:cubicBezTo>
                      <a:pt x="144" y="242"/>
                      <a:pt x="144" y="242"/>
                      <a:pt x="144" y="242"/>
                    </a:cubicBezTo>
                    <a:cubicBezTo>
                      <a:pt x="143" y="191"/>
                      <a:pt x="143" y="191"/>
                      <a:pt x="143" y="191"/>
                    </a:cubicBezTo>
                    <a:cubicBezTo>
                      <a:pt x="183" y="198"/>
                      <a:pt x="183" y="198"/>
                      <a:pt x="183" y="198"/>
                    </a:cubicBezTo>
                    <a:cubicBezTo>
                      <a:pt x="183" y="205"/>
                      <a:pt x="183" y="215"/>
                      <a:pt x="183" y="228"/>
                    </a:cubicBezTo>
                    <a:cubicBezTo>
                      <a:pt x="181" y="278"/>
                      <a:pt x="178" y="360"/>
                      <a:pt x="172" y="400"/>
                    </a:cubicBezTo>
                    <a:cubicBezTo>
                      <a:pt x="162" y="401"/>
                      <a:pt x="153" y="404"/>
                      <a:pt x="146" y="411"/>
                    </a:cubicBezTo>
                    <a:cubicBezTo>
                      <a:pt x="138" y="418"/>
                      <a:pt x="133" y="429"/>
                      <a:pt x="131" y="441"/>
                    </a:cubicBezTo>
                    <a:cubicBezTo>
                      <a:pt x="129" y="453"/>
                      <a:pt x="132" y="464"/>
                      <a:pt x="139" y="470"/>
                    </a:cubicBezTo>
                    <a:cubicBezTo>
                      <a:pt x="146" y="477"/>
                      <a:pt x="158" y="477"/>
                      <a:pt x="170" y="457"/>
                    </a:cubicBezTo>
                    <a:cubicBezTo>
                      <a:pt x="174" y="449"/>
                      <a:pt x="178" y="436"/>
                      <a:pt x="181" y="421"/>
                    </a:cubicBezTo>
                    <a:cubicBezTo>
                      <a:pt x="186" y="421"/>
                      <a:pt x="192" y="423"/>
                      <a:pt x="197" y="425"/>
                    </a:cubicBezTo>
                    <a:cubicBezTo>
                      <a:pt x="189" y="434"/>
                      <a:pt x="188" y="444"/>
                      <a:pt x="188" y="450"/>
                    </a:cubicBezTo>
                    <a:cubicBezTo>
                      <a:pt x="189" y="464"/>
                      <a:pt x="200" y="480"/>
                      <a:pt x="213" y="480"/>
                    </a:cubicBezTo>
                    <a:cubicBezTo>
                      <a:pt x="225" y="480"/>
                      <a:pt x="236" y="464"/>
                      <a:pt x="237" y="450"/>
                    </a:cubicBezTo>
                    <a:cubicBezTo>
                      <a:pt x="237" y="444"/>
                      <a:pt x="236" y="434"/>
                      <a:pt x="229" y="425"/>
                    </a:cubicBezTo>
                    <a:cubicBezTo>
                      <a:pt x="234" y="423"/>
                      <a:pt x="239" y="421"/>
                      <a:pt x="245" y="421"/>
                    </a:cubicBezTo>
                    <a:cubicBezTo>
                      <a:pt x="248" y="436"/>
                      <a:pt x="251" y="449"/>
                      <a:pt x="256" y="457"/>
                    </a:cubicBezTo>
                    <a:cubicBezTo>
                      <a:pt x="267" y="477"/>
                      <a:pt x="279" y="477"/>
                      <a:pt x="286" y="470"/>
                    </a:cubicBezTo>
                    <a:cubicBezTo>
                      <a:pt x="293" y="464"/>
                      <a:pt x="296" y="453"/>
                      <a:pt x="294" y="441"/>
                    </a:cubicBezTo>
                    <a:cubicBezTo>
                      <a:pt x="292" y="429"/>
                      <a:pt x="287" y="418"/>
                      <a:pt x="279" y="411"/>
                    </a:cubicBezTo>
                    <a:cubicBezTo>
                      <a:pt x="272" y="404"/>
                      <a:pt x="263" y="401"/>
                      <a:pt x="254" y="400"/>
                    </a:cubicBezTo>
                    <a:cubicBezTo>
                      <a:pt x="247" y="360"/>
                      <a:pt x="244" y="278"/>
                      <a:pt x="243" y="228"/>
                    </a:cubicBezTo>
                    <a:cubicBezTo>
                      <a:pt x="243" y="220"/>
                      <a:pt x="242" y="214"/>
                      <a:pt x="242" y="208"/>
                    </a:cubicBezTo>
                    <a:cubicBezTo>
                      <a:pt x="294" y="217"/>
                      <a:pt x="294" y="217"/>
                      <a:pt x="294" y="217"/>
                    </a:cubicBezTo>
                    <a:cubicBezTo>
                      <a:pt x="294" y="240"/>
                      <a:pt x="294" y="240"/>
                      <a:pt x="294" y="240"/>
                    </a:cubicBezTo>
                    <a:cubicBezTo>
                      <a:pt x="302" y="244"/>
                      <a:pt x="302" y="244"/>
                      <a:pt x="302" y="244"/>
                    </a:cubicBezTo>
                    <a:cubicBezTo>
                      <a:pt x="369" y="275"/>
                      <a:pt x="413" y="344"/>
                      <a:pt x="413" y="418"/>
                    </a:cubicBezTo>
                    <a:cubicBezTo>
                      <a:pt x="413" y="524"/>
                      <a:pt x="326" y="610"/>
                      <a:pt x="220" y="610"/>
                    </a:cubicBezTo>
                    <a:cubicBezTo>
                      <a:pt x="114" y="610"/>
                      <a:pt x="28" y="524"/>
                      <a:pt x="28" y="418"/>
                    </a:cubicBezTo>
                    <a:cubicBezTo>
                      <a:pt x="28" y="344"/>
                      <a:pt x="70" y="278"/>
                      <a:pt x="136" y="245"/>
                    </a:cubicBezTo>
                    <a:close/>
                    <a:moveTo>
                      <a:pt x="168" y="422"/>
                    </a:moveTo>
                    <a:cubicBezTo>
                      <a:pt x="165" y="431"/>
                      <a:pt x="163" y="438"/>
                      <a:pt x="160" y="443"/>
                    </a:cubicBezTo>
                    <a:cubicBezTo>
                      <a:pt x="154" y="454"/>
                      <a:pt x="148" y="455"/>
                      <a:pt x="145" y="452"/>
                    </a:cubicBezTo>
                    <a:cubicBezTo>
                      <a:pt x="144" y="451"/>
                      <a:pt x="143" y="449"/>
                      <a:pt x="143" y="447"/>
                    </a:cubicBezTo>
                    <a:cubicBezTo>
                      <a:pt x="144" y="439"/>
                      <a:pt x="147" y="434"/>
                      <a:pt x="152" y="429"/>
                    </a:cubicBezTo>
                    <a:cubicBezTo>
                      <a:pt x="156" y="425"/>
                      <a:pt x="162" y="423"/>
                      <a:pt x="168" y="422"/>
                    </a:cubicBezTo>
                    <a:close/>
                    <a:moveTo>
                      <a:pt x="258" y="422"/>
                    </a:moveTo>
                    <a:cubicBezTo>
                      <a:pt x="264" y="423"/>
                      <a:pt x="269" y="425"/>
                      <a:pt x="273" y="429"/>
                    </a:cubicBezTo>
                    <a:cubicBezTo>
                      <a:pt x="278" y="434"/>
                      <a:pt x="281" y="439"/>
                      <a:pt x="282" y="447"/>
                    </a:cubicBezTo>
                    <a:cubicBezTo>
                      <a:pt x="283" y="449"/>
                      <a:pt x="282" y="451"/>
                      <a:pt x="280" y="452"/>
                    </a:cubicBezTo>
                    <a:cubicBezTo>
                      <a:pt x="277" y="455"/>
                      <a:pt x="271" y="454"/>
                      <a:pt x="265" y="443"/>
                    </a:cubicBezTo>
                    <a:cubicBezTo>
                      <a:pt x="262" y="438"/>
                      <a:pt x="260" y="431"/>
                      <a:pt x="258" y="422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30" name="Freeform 7"/>
              <p:cNvSpPr/>
              <p:nvPr/>
            </p:nvSpPr>
            <p:spPr bwMode="auto">
              <a:xfrm>
                <a:off x="2145" y="1578"/>
                <a:ext cx="164" cy="42"/>
              </a:xfrm>
              <a:custGeom>
                <a:avLst/>
                <a:gdLst>
                  <a:gd name="T0" fmla="*/ 0 w 126"/>
                  <a:gd name="T1" fmla="*/ 16 h 33"/>
                  <a:gd name="T2" fmla="*/ 17 w 126"/>
                  <a:gd name="T3" fmla="*/ 33 h 33"/>
                  <a:gd name="T4" fmla="*/ 109 w 126"/>
                  <a:gd name="T5" fmla="*/ 33 h 33"/>
                  <a:gd name="T6" fmla="*/ 126 w 126"/>
                  <a:gd name="T7" fmla="*/ 16 h 33"/>
                  <a:gd name="T8" fmla="*/ 109 w 126"/>
                  <a:gd name="T9" fmla="*/ 0 h 33"/>
                  <a:gd name="T10" fmla="*/ 17 w 126"/>
                  <a:gd name="T11" fmla="*/ 0 h 33"/>
                  <a:gd name="T12" fmla="*/ 0 w 126"/>
                  <a:gd name="T13" fmla="*/ 1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33">
                    <a:moveTo>
                      <a:pt x="0" y="16"/>
                    </a:moveTo>
                    <a:cubicBezTo>
                      <a:pt x="0" y="25"/>
                      <a:pt x="7" y="33"/>
                      <a:pt x="17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18" y="33"/>
                      <a:pt x="126" y="25"/>
                      <a:pt x="126" y="16"/>
                    </a:cubicBezTo>
                    <a:cubicBezTo>
                      <a:pt x="126" y="7"/>
                      <a:pt x="118" y="0"/>
                      <a:pt x="10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31" name="Freeform 8"/>
              <p:cNvSpPr/>
              <p:nvPr/>
            </p:nvSpPr>
            <p:spPr bwMode="auto">
              <a:xfrm>
                <a:off x="1763" y="1882"/>
                <a:ext cx="44" cy="160"/>
              </a:xfrm>
              <a:custGeom>
                <a:avLst/>
                <a:gdLst>
                  <a:gd name="T0" fmla="*/ 17 w 34"/>
                  <a:gd name="T1" fmla="*/ 0 h 123"/>
                  <a:gd name="T2" fmla="*/ 0 w 34"/>
                  <a:gd name="T3" fmla="*/ 16 h 123"/>
                  <a:gd name="T4" fmla="*/ 0 w 34"/>
                  <a:gd name="T5" fmla="*/ 106 h 123"/>
                  <a:gd name="T6" fmla="*/ 17 w 34"/>
                  <a:gd name="T7" fmla="*/ 123 h 123"/>
                  <a:gd name="T8" fmla="*/ 34 w 34"/>
                  <a:gd name="T9" fmla="*/ 106 h 123"/>
                  <a:gd name="T10" fmla="*/ 34 w 34"/>
                  <a:gd name="T11" fmla="*/ 16 h 123"/>
                  <a:gd name="T12" fmla="*/ 17 w 34"/>
                  <a:gd name="T1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23">
                    <a:moveTo>
                      <a:pt x="17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0" y="115"/>
                      <a:pt x="7" y="123"/>
                      <a:pt x="17" y="123"/>
                    </a:cubicBezTo>
                    <a:cubicBezTo>
                      <a:pt x="26" y="123"/>
                      <a:pt x="34" y="115"/>
                      <a:pt x="34" y="10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6" y="0"/>
                      <a:pt x="17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32" name="Freeform 9"/>
              <p:cNvSpPr/>
              <p:nvPr/>
            </p:nvSpPr>
            <p:spPr bwMode="auto">
              <a:xfrm>
                <a:off x="1308" y="1557"/>
                <a:ext cx="165" cy="44"/>
              </a:xfrm>
              <a:custGeom>
                <a:avLst/>
                <a:gdLst>
                  <a:gd name="T0" fmla="*/ 17 w 127"/>
                  <a:gd name="T1" fmla="*/ 34 h 34"/>
                  <a:gd name="T2" fmla="*/ 110 w 127"/>
                  <a:gd name="T3" fmla="*/ 34 h 34"/>
                  <a:gd name="T4" fmla="*/ 127 w 127"/>
                  <a:gd name="T5" fmla="*/ 17 h 34"/>
                  <a:gd name="T6" fmla="*/ 110 w 127"/>
                  <a:gd name="T7" fmla="*/ 0 h 34"/>
                  <a:gd name="T8" fmla="*/ 17 w 127"/>
                  <a:gd name="T9" fmla="*/ 0 h 34"/>
                  <a:gd name="T10" fmla="*/ 0 w 127"/>
                  <a:gd name="T11" fmla="*/ 17 h 34"/>
                  <a:gd name="T12" fmla="*/ 17 w 127"/>
                  <a:gd name="T13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34">
                    <a:moveTo>
                      <a:pt x="17" y="34"/>
                    </a:moveTo>
                    <a:cubicBezTo>
                      <a:pt x="110" y="34"/>
                      <a:pt x="110" y="34"/>
                      <a:pt x="110" y="34"/>
                    </a:cubicBezTo>
                    <a:cubicBezTo>
                      <a:pt x="119" y="34"/>
                      <a:pt x="127" y="26"/>
                      <a:pt x="127" y="17"/>
                    </a:cubicBezTo>
                    <a:cubicBezTo>
                      <a:pt x="127" y="8"/>
                      <a:pt x="119" y="0"/>
                      <a:pt x="11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26"/>
                      <a:pt x="8" y="34"/>
                      <a:pt x="17" y="3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33" name="Freeform 10"/>
              <p:cNvSpPr/>
              <p:nvPr/>
            </p:nvSpPr>
            <p:spPr bwMode="auto">
              <a:xfrm>
                <a:off x="1403" y="1231"/>
                <a:ext cx="145" cy="117"/>
              </a:xfrm>
              <a:custGeom>
                <a:avLst/>
                <a:gdLst>
                  <a:gd name="T0" fmla="*/ 9 w 112"/>
                  <a:gd name="T1" fmla="*/ 30 h 90"/>
                  <a:gd name="T2" fmla="*/ 83 w 112"/>
                  <a:gd name="T3" fmla="*/ 84 h 90"/>
                  <a:gd name="T4" fmla="*/ 107 w 112"/>
                  <a:gd name="T5" fmla="*/ 81 h 90"/>
                  <a:gd name="T6" fmla="*/ 103 w 112"/>
                  <a:gd name="T7" fmla="*/ 58 h 90"/>
                  <a:gd name="T8" fmla="*/ 30 w 112"/>
                  <a:gd name="T9" fmla="*/ 3 h 90"/>
                  <a:gd name="T10" fmla="*/ 20 w 112"/>
                  <a:gd name="T11" fmla="*/ 0 h 90"/>
                  <a:gd name="T12" fmla="*/ 6 w 112"/>
                  <a:gd name="T13" fmla="*/ 7 h 90"/>
                  <a:gd name="T14" fmla="*/ 9 w 112"/>
                  <a:gd name="T15" fmla="*/ 3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9" y="30"/>
                    </a:moveTo>
                    <a:cubicBezTo>
                      <a:pt x="83" y="84"/>
                      <a:pt x="83" y="84"/>
                      <a:pt x="83" y="84"/>
                    </a:cubicBezTo>
                    <a:cubicBezTo>
                      <a:pt x="90" y="90"/>
                      <a:pt x="101" y="88"/>
                      <a:pt x="107" y="81"/>
                    </a:cubicBezTo>
                    <a:cubicBezTo>
                      <a:pt x="112" y="74"/>
                      <a:pt x="111" y="63"/>
                      <a:pt x="103" y="58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7" y="1"/>
                      <a:pt x="23" y="0"/>
                      <a:pt x="20" y="0"/>
                    </a:cubicBezTo>
                    <a:cubicBezTo>
                      <a:pt x="14" y="0"/>
                      <a:pt x="9" y="2"/>
                      <a:pt x="6" y="7"/>
                    </a:cubicBezTo>
                    <a:cubicBezTo>
                      <a:pt x="0" y="14"/>
                      <a:pt x="2" y="24"/>
                      <a:pt x="9" y="3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34" name="Freeform 11"/>
              <p:cNvSpPr/>
              <p:nvPr/>
            </p:nvSpPr>
            <p:spPr bwMode="auto">
              <a:xfrm>
                <a:off x="2073" y="1231"/>
                <a:ext cx="145" cy="117"/>
              </a:xfrm>
              <a:custGeom>
                <a:avLst/>
                <a:gdLst>
                  <a:gd name="T0" fmla="*/ 29 w 112"/>
                  <a:gd name="T1" fmla="*/ 84 h 90"/>
                  <a:gd name="T2" fmla="*/ 103 w 112"/>
                  <a:gd name="T3" fmla="*/ 30 h 90"/>
                  <a:gd name="T4" fmla="*/ 106 w 112"/>
                  <a:gd name="T5" fmla="*/ 7 h 90"/>
                  <a:gd name="T6" fmla="*/ 92 w 112"/>
                  <a:gd name="T7" fmla="*/ 0 h 90"/>
                  <a:gd name="T8" fmla="*/ 82 w 112"/>
                  <a:gd name="T9" fmla="*/ 3 h 90"/>
                  <a:gd name="T10" fmla="*/ 9 w 112"/>
                  <a:gd name="T11" fmla="*/ 58 h 90"/>
                  <a:gd name="T12" fmla="*/ 5 w 112"/>
                  <a:gd name="T13" fmla="*/ 81 h 90"/>
                  <a:gd name="T14" fmla="*/ 29 w 112"/>
                  <a:gd name="T15" fmla="*/ 8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29" y="84"/>
                    </a:moveTo>
                    <a:cubicBezTo>
                      <a:pt x="103" y="30"/>
                      <a:pt x="103" y="30"/>
                      <a:pt x="103" y="30"/>
                    </a:cubicBezTo>
                    <a:cubicBezTo>
                      <a:pt x="110" y="24"/>
                      <a:pt x="112" y="14"/>
                      <a:pt x="106" y="7"/>
                    </a:cubicBezTo>
                    <a:cubicBezTo>
                      <a:pt x="103" y="2"/>
                      <a:pt x="98" y="0"/>
                      <a:pt x="92" y="0"/>
                    </a:cubicBezTo>
                    <a:cubicBezTo>
                      <a:pt x="89" y="0"/>
                      <a:pt x="85" y="1"/>
                      <a:pt x="82" y="3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" y="63"/>
                      <a:pt x="0" y="74"/>
                      <a:pt x="5" y="81"/>
                    </a:cubicBezTo>
                    <a:cubicBezTo>
                      <a:pt x="11" y="88"/>
                      <a:pt x="22" y="90"/>
                      <a:pt x="29" y="8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35" name="Freeform 12"/>
              <p:cNvSpPr/>
              <p:nvPr/>
            </p:nvSpPr>
            <p:spPr bwMode="auto">
              <a:xfrm>
                <a:off x="1431" y="1813"/>
                <a:ext cx="134" cy="128"/>
              </a:xfrm>
              <a:custGeom>
                <a:avLst/>
                <a:gdLst>
                  <a:gd name="T0" fmla="*/ 84 w 103"/>
                  <a:gd name="T1" fmla="*/ 0 h 98"/>
                  <a:gd name="T2" fmla="*/ 72 w 103"/>
                  <a:gd name="T3" fmla="*/ 4 h 98"/>
                  <a:gd name="T4" fmla="*/ 7 w 103"/>
                  <a:gd name="T5" fmla="*/ 68 h 98"/>
                  <a:gd name="T6" fmla="*/ 7 w 103"/>
                  <a:gd name="T7" fmla="*/ 91 h 98"/>
                  <a:gd name="T8" fmla="*/ 31 w 103"/>
                  <a:gd name="T9" fmla="*/ 91 h 98"/>
                  <a:gd name="T10" fmla="*/ 96 w 103"/>
                  <a:gd name="T11" fmla="*/ 28 h 98"/>
                  <a:gd name="T12" fmla="*/ 96 w 103"/>
                  <a:gd name="T13" fmla="*/ 4 h 98"/>
                  <a:gd name="T14" fmla="*/ 84 w 103"/>
                  <a:gd name="T15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3" h="98">
                    <a:moveTo>
                      <a:pt x="84" y="0"/>
                    </a:moveTo>
                    <a:cubicBezTo>
                      <a:pt x="80" y="0"/>
                      <a:pt x="75" y="1"/>
                      <a:pt x="72" y="4"/>
                    </a:cubicBezTo>
                    <a:cubicBezTo>
                      <a:pt x="7" y="68"/>
                      <a:pt x="7" y="68"/>
                      <a:pt x="7" y="68"/>
                    </a:cubicBezTo>
                    <a:cubicBezTo>
                      <a:pt x="0" y="74"/>
                      <a:pt x="0" y="85"/>
                      <a:pt x="7" y="91"/>
                    </a:cubicBezTo>
                    <a:cubicBezTo>
                      <a:pt x="13" y="98"/>
                      <a:pt x="24" y="98"/>
                      <a:pt x="31" y="91"/>
                    </a:cubicBezTo>
                    <a:cubicBezTo>
                      <a:pt x="96" y="28"/>
                      <a:pt x="96" y="28"/>
                      <a:pt x="96" y="28"/>
                    </a:cubicBezTo>
                    <a:cubicBezTo>
                      <a:pt x="103" y="21"/>
                      <a:pt x="103" y="11"/>
                      <a:pt x="96" y="4"/>
                    </a:cubicBezTo>
                    <a:cubicBezTo>
                      <a:pt x="93" y="1"/>
                      <a:pt x="88" y="0"/>
                      <a:pt x="84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36" name="Freeform 13"/>
              <p:cNvSpPr/>
              <p:nvPr/>
            </p:nvSpPr>
            <p:spPr bwMode="auto">
              <a:xfrm>
                <a:off x="2043" y="1813"/>
                <a:ext cx="132" cy="128"/>
              </a:xfrm>
              <a:custGeom>
                <a:avLst/>
                <a:gdLst>
                  <a:gd name="T0" fmla="*/ 31 w 102"/>
                  <a:gd name="T1" fmla="*/ 4 h 98"/>
                  <a:gd name="T2" fmla="*/ 19 w 102"/>
                  <a:gd name="T3" fmla="*/ 0 h 98"/>
                  <a:gd name="T4" fmla="*/ 7 w 102"/>
                  <a:gd name="T5" fmla="*/ 4 h 98"/>
                  <a:gd name="T6" fmla="*/ 7 w 102"/>
                  <a:gd name="T7" fmla="*/ 28 h 98"/>
                  <a:gd name="T8" fmla="*/ 72 w 102"/>
                  <a:gd name="T9" fmla="*/ 91 h 98"/>
                  <a:gd name="T10" fmla="*/ 96 w 102"/>
                  <a:gd name="T11" fmla="*/ 91 h 98"/>
                  <a:gd name="T12" fmla="*/ 96 w 102"/>
                  <a:gd name="T13" fmla="*/ 68 h 98"/>
                  <a:gd name="T14" fmla="*/ 31 w 102"/>
                  <a:gd name="T15" fmla="*/ 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2" h="98">
                    <a:moveTo>
                      <a:pt x="31" y="4"/>
                    </a:moveTo>
                    <a:cubicBezTo>
                      <a:pt x="27" y="1"/>
                      <a:pt x="23" y="0"/>
                      <a:pt x="19" y="0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0" y="11"/>
                      <a:pt x="0" y="21"/>
                      <a:pt x="7" y="28"/>
                    </a:cubicBezTo>
                    <a:cubicBezTo>
                      <a:pt x="72" y="91"/>
                      <a:pt x="72" y="91"/>
                      <a:pt x="72" y="91"/>
                    </a:cubicBezTo>
                    <a:cubicBezTo>
                      <a:pt x="78" y="98"/>
                      <a:pt x="89" y="98"/>
                      <a:pt x="96" y="91"/>
                    </a:cubicBezTo>
                    <a:cubicBezTo>
                      <a:pt x="102" y="85"/>
                      <a:pt x="102" y="74"/>
                      <a:pt x="96" y="68"/>
                    </a:cubicBezTo>
                    <a:lnTo>
                      <a:pt x="31" y="4"/>
                    </a:ln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57EE2E62-B65D-204D-8666-B1749D4B92FF}"/>
              </a:ext>
            </a:extLst>
          </p:cNvPr>
          <p:cNvGrpSpPr/>
          <p:nvPr/>
        </p:nvGrpSpPr>
        <p:grpSpPr>
          <a:xfrm>
            <a:off x="781454" y="2405341"/>
            <a:ext cx="4939725" cy="1088955"/>
            <a:chOff x="5852749" y="996445"/>
            <a:chExt cx="4939725" cy="1088955"/>
          </a:xfrm>
        </p:grpSpPr>
        <p:sp>
          <p:nvSpPr>
            <p:cNvPr id="5" name="Freeform 34"/>
            <p:cNvSpPr>
              <a:spLocks noEditPoints="1"/>
            </p:cNvSpPr>
            <p:nvPr/>
          </p:nvSpPr>
          <p:spPr bwMode="auto">
            <a:xfrm>
              <a:off x="9999080" y="1585848"/>
              <a:ext cx="793394" cy="459363"/>
            </a:xfrm>
            <a:custGeom>
              <a:avLst/>
              <a:gdLst>
                <a:gd name="T0" fmla="*/ 97 w 97"/>
                <a:gd name="T1" fmla="*/ 16 h 63"/>
                <a:gd name="T2" fmla="*/ 90 w 97"/>
                <a:gd name="T3" fmla="*/ 22 h 63"/>
                <a:gd name="T4" fmla="*/ 75 w 97"/>
                <a:gd name="T5" fmla="*/ 33 h 63"/>
                <a:gd name="T6" fmla="*/ 46 w 97"/>
                <a:gd name="T7" fmla="*/ 51 h 63"/>
                <a:gd name="T8" fmla="*/ 29 w 97"/>
                <a:gd name="T9" fmla="*/ 63 h 63"/>
                <a:gd name="T10" fmla="*/ 26 w 97"/>
                <a:gd name="T11" fmla="*/ 62 h 63"/>
                <a:gd name="T12" fmla="*/ 16 w 97"/>
                <a:gd name="T13" fmla="*/ 47 h 63"/>
                <a:gd name="T14" fmla="*/ 2 w 97"/>
                <a:gd name="T15" fmla="*/ 48 h 63"/>
                <a:gd name="T16" fmla="*/ 10 w 97"/>
                <a:gd name="T17" fmla="*/ 28 h 63"/>
                <a:gd name="T18" fmla="*/ 10 w 97"/>
                <a:gd name="T19" fmla="*/ 26 h 63"/>
                <a:gd name="T20" fmla="*/ 18 w 97"/>
                <a:gd name="T21" fmla="*/ 0 h 63"/>
                <a:gd name="T22" fmla="*/ 40 w 97"/>
                <a:gd name="T23" fmla="*/ 5 h 63"/>
                <a:gd name="T24" fmla="*/ 75 w 97"/>
                <a:gd name="T25" fmla="*/ 13 h 63"/>
                <a:gd name="T26" fmla="*/ 94 w 97"/>
                <a:gd name="T27" fmla="*/ 15 h 63"/>
                <a:gd name="T28" fmla="*/ 97 w 97"/>
                <a:gd name="T29" fmla="*/ 16 h 63"/>
                <a:gd name="T30" fmla="*/ 20 w 97"/>
                <a:gd name="T31" fmla="*/ 3 h 63"/>
                <a:gd name="T32" fmla="*/ 16 w 97"/>
                <a:gd name="T33" fmla="*/ 18 h 63"/>
                <a:gd name="T34" fmla="*/ 14 w 97"/>
                <a:gd name="T35" fmla="*/ 26 h 63"/>
                <a:gd name="T36" fmla="*/ 65 w 97"/>
                <a:gd name="T37" fmla="*/ 20 h 63"/>
                <a:gd name="T38" fmla="*/ 86 w 97"/>
                <a:gd name="T39" fmla="*/ 17 h 63"/>
                <a:gd name="T40" fmla="*/ 20 w 97"/>
                <a:gd name="T41" fmla="*/ 3 h 63"/>
                <a:gd name="T42" fmla="*/ 14 w 97"/>
                <a:gd name="T43" fmla="*/ 38 h 63"/>
                <a:gd name="T44" fmla="*/ 28 w 97"/>
                <a:gd name="T45" fmla="*/ 60 h 63"/>
                <a:gd name="T46" fmla="*/ 82 w 97"/>
                <a:gd name="T47" fmla="*/ 24 h 63"/>
                <a:gd name="T48" fmla="*/ 82 w 97"/>
                <a:gd name="T49" fmla="*/ 23 h 63"/>
                <a:gd name="T50" fmla="*/ 14 w 97"/>
                <a:gd name="T51" fmla="*/ 38 h 63"/>
                <a:gd name="T52" fmla="*/ 13 w 97"/>
                <a:gd name="T53" fmla="*/ 29 h 63"/>
                <a:gd name="T54" fmla="*/ 7 w 97"/>
                <a:gd name="T55" fmla="*/ 40 h 63"/>
                <a:gd name="T56" fmla="*/ 12 w 97"/>
                <a:gd name="T57" fmla="*/ 35 h 63"/>
                <a:gd name="T58" fmla="*/ 15 w 97"/>
                <a:gd name="T59" fmla="*/ 36 h 63"/>
                <a:gd name="T60" fmla="*/ 57 w 97"/>
                <a:gd name="T61" fmla="*/ 27 h 63"/>
                <a:gd name="T62" fmla="*/ 77 w 97"/>
                <a:gd name="T63" fmla="*/ 21 h 63"/>
                <a:gd name="T64" fmla="*/ 13 w 97"/>
                <a:gd name="T65" fmla="*/ 29 h 63"/>
                <a:gd name="T66" fmla="*/ 6 w 97"/>
                <a:gd name="T67" fmla="*/ 45 h 63"/>
                <a:gd name="T68" fmla="*/ 14 w 97"/>
                <a:gd name="T69" fmla="*/ 44 h 63"/>
                <a:gd name="T70" fmla="*/ 11 w 97"/>
                <a:gd name="T71" fmla="*/ 39 h 63"/>
                <a:gd name="T72" fmla="*/ 6 w 97"/>
                <a:gd name="T73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63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5954667" y="1768024"/>
              <a:ext cx="3975213" cy="317376"/>
            </a:xfrm>
            <a:custGeom>
              <a:avLst/>
              <a:gdLst>
                <a:gd name="connsiteX0" fmla="*/ 0 w 6766560"/>
                <a:gd name="connsiteY0" fmla="*/ 39809 h 361457"/>
                <a:gd name="connsiteX1" fmla="*/ 4411980 w 6766560"/>
                <a:gd name="connsiteY1" fmla="*/ 28379 h 361457"/>
                <a:gd name="connsiteX2" fmla="*/ 4023360 w 6766560"/>
                <a:gd name="connsiteY2" fmla="*/ 359849 h 361457"/>
                <a:gd name="connsiteX3" fmla="*/ 6766560 w 6766560"/>
                <a:gd name="connsiteY3" fmla="*/ 131249 h 361457"/>
                <a:gd name="connsiteX0-1" fmla="*/ 0 w 6766560"/>
                <a:gd name="connsiteY0-2" fmla="*/ 75291 h 398381"/>
                <a:gd name="connsiteX1-3" fmla="*/ 4369154 w 6766560"/>
                <a:gd name="connsiteY1-4" fmla="*/ 18141 h 398381"/>
                <a:gd name="connsiteX2-5" fmla="*/ 4023360 w 6766560"/>
                <a:gd name="connsiteY2-6" fmla="*/ 395331 h 398381"/>
                <a:gd name="connsiteX3-7" fmla="*/ 6766560 w 6766560"/>
                <a:gd name="connsiteY3-8" fmla="*/ 166731 h 398381"/>
                <a:gd name="connsiteX0-9" fmla="*/ 0 w 6766560"/>
                <a:gd name="connsiteY0-10" fmla="*/ 71354 h 339035"/>
                <a:gd name="connsiteX1-11" fmla="*/ 4369154 w 6766560"/>
                <a:gd name="connsiteY1-12" fmla="*/ 14204 h 339035"/>
                <a:gd name="connsiteX2-13" fmla="*/ 4351696 w 6766560"/>
                <a:gd name="connsiteY2-14" fmla="*/ 334244 h 339035"/>
                <a:gd name="connsiteX3-15" fmla="*/ 6766560 w 6766560"/>
                <a:gd name="connsiteY3-16" fmla="*/ 162794 h 339035"/>
                <a:gd name="connsiteX0-17" fmla="*/ 0 w 7194823"/>
                <a:gd name="connsiteY0-18" fmla="*/ 71354 h 334304"/>
                <a:gd name="connsiteX1-19" fmla="*/ 4369154 w 7194823"/>
                <a:gd name="connsiteY1-20" fmla="*/ 14204 h 334304"/>
                <a:gd name="connsiteX2-21" fmla="*/ 4351696 w 7194823"/>
                <a:gd name="connsiteY2-22" fmla="*/ 334244 h 334304"/>
                <a:gd name="connsiteX3-23" fmla="*/ 7194823 w 7194823"/>
                <a:gd name="connsiteY3-24" fmla="*/ 37064 h 334304"/>
                <a:gd name="connsiteX0-25" fmla="*/ 0 w 7194823"/>
                <a:gd name="connsiteY0-26" fmla="*/ 72918 h 358721"/>
                <a:gd name="connsiteX1-27" fmla="*/ 4369154 w 7194823"/>
                <a:gd name="connsiteY1-28" fmla="*/ 15768 h 358721"/>
                <a:gd name="connsiteX2-29" fmla="*/ 4051911 w 7194823"/>
                <a:gd name="connsiteY2-30" fmla="*/ 358668 h 358721"/>
                <a:gd name="connsiteX3-31" fmla="*/ 7194823 w 7194823"/>
                <a:gd name="connsiteY3-32" fmla="*/ 38628 h 358721"/>
                <a:gd name="connsiteX0-33" fmla="*/ 0 w 6454042"/>
                <a:gd name="connsiteY0-34" fmla="*/ 72918 h 359955"/>
                <a:gd name="connsiteX1-35" fmla="*/ 4369154 w 6454042"/>
                <a:gd name="connsiteY1-36" fmla="*/ 15768 h 359955"/>
                <a:gd name="connsiteX2-37" fmla="*/ 4051911 w 6454042"/>
                <a:gd name="connsiteY2-38" fmla="*/ 358668 h 359955"/>
                <a:gd name="connsiteX3-39" fmla="*/ 6454042 w 6454042"/>
                <a:gd name="connsiteY3-40" fmla="*/ 112769 h 359955"/>
                <a:gd name="connsiteX0-41" fmla="*/ 0 w 6454042"/>
                <a:gd name="connsiteY0-42" fmla="*/ 62493 h 349247"/>
                <a:gd name="connsiteX1-43" fmla="*/ 4122228 w 6454042"/>
                <a:gd name="connsiteY1-44" fmla="*/ 17700 h 349247"/>
                <a:gd name="connsiteX2-45" fmla="*/ 4051911 w 6454042"/>
                <a:gd name="connsiteY2-46" fmla="*/ 348243 h 349247"/>
                <a:gd name="connsiteX3-47" fmla="*/ 6454042 w 6454042"/>
                <a:gd name="connsiteY3-48" fmla="*/ 102344 h 349247"/>
                <a:gd name="connsiteX0-49" fmla="*/ 0 w 4341830"/>
                <a:gd name="connsiteY0-50" fmla="*/ 62493 h 348243"/>
                <a:gd name="connsiteX1-51" fmla="*/ 4122228 w 4341830"/>
                <a:gd name="connsiteY1-52" fmla="*/ 17700 h 348243"/>
                <a:gd name="connsiteX2-53" fmla="*/ 4051911 w 4341830"/>
                <a:gd name="connsiteY2-54" fmla="*/ 348243 h 348243"/>
                <a:gd name="connsiteX0-55" fmla="*/ 0 w 4122228"/>
                <a:gd name="connsiteY0-56" fmla="*/ 62493 h 62493"/>
                <a:gd name="connsiteX1-57" fmla="*/ 4122228 w 4122228"/>
                <a:gd name="connsiteY1-58" fmla="*/ 17700 h 62493"/>
                <a:gd name="connsiteX0-59" fmla="*/ 0 w 4122228"/>
                <a:gd name="connsiteY0-60" fmla="*/ 44793 h 66159"/>
                <a:gd name="connsiteX1-61" fmla="*/ 4122228 w 4122228"/>
                <a:gd name="connsiteY1-62" fmla="*/ 0 h 66159"/>
                <a:gd name="connsiteX0-63" fmla="*/ 0 w 4245691"/>
                <a:gd name="connsiteY0-64" fmla="*/ 156004 h 156004"/>
                <a:gd name="connsiteX1-65" fmla="*/ 4245691 w 4245691"/>
                <a:gd name="connsiteY1-66" fmla="*/ 0 h 156004"/>
                <a:gd name="connsiteX0-67" fmla="*/ 0 w 4245691"/>
                <a:gd name="connsiteY0-68" fmla="*/ 156004 h 163985"/>
                <a:gd name="connsiteX1-69" fmla="*/ 4245691 w 4245691"/>
                <a:gd name="connsiteY1-70" fmla="*/ 0 h 163985"/>
                <a:gd name="connsiteX0-71" fmla="*/ 0 w 5449458"/>
                <a:gd name="connsiteY0-72" fmla="*/ 143648 h 143648"/>
                <a:gd name="connsiteX1-73" fmla="*/ 5449458 w 5449458"/>
                <a:gd name="connsiteY1-74" fmla="*/ 0 h 143648"/>
                <a:gd name="connsiteX0-75" fmla="*/ 0 w 5449458"/>
                <a:gd name="connsiteY0-76" fmla="*/ 143648 h 260913"/>
                <a:gd name="connsiteX1-77" fmla="*/ 1990356 w 5449458"/>
                <a:gd name="connsiteY1-78" fmla="*/ 260339 h 260913"/>
                <a:gd name="connsiteX2-79" fmla="*/ 5449458 w 5449458"/>
                <a:gd name="connsiteY2-80" fmla="*/ 0 h 260913"/>
                <a:gd name="connsiteX0-81" fmla="*/ 0 w 4693246"/>
                <a:gd name="connsiteY0-82" fmla="*/ 169 h 463018"/>
                <a:gd name="connsiteX1-83" fmla="*/ 1234144 w 4693246"/>
                <a:gd name="connsiteY1-84" fmla="*/ 462849 h 463018"/>
                <a:gd name="connsiteX2-85" fmla="*/ 4693246 w 4693246"/>
                <a:gd name="connsiteY2-86" fmla="*/ 202510 h 463018"/>
                <a:gd name="connsiteX0-87" fmla="*/ 153395 w 4846641"/>
                <a:gd name="connsiteY0-88" fmla="*/ 0 h 462988"/>
                <a:gd name="connsiteX1-89" fmla="*/ 1387539 w 4846641"/>
                <a:gd name="connsiteY1-90" fmla="*/ 462680 h 462988"/>
                <a:gd name="connsiteX2-91" fmla="*/ 4846641 w 4846641"/>
                <a:gd name="connsiteY2-92" fmla="*/ 202341 h 462988"/>
                <a:gd name="connsiteX0-93" fmla="*/ 212160 w 4457851"/>
                <a:gd name="connsiteY0-94" fmla="*/ 0 h 462988"/>
                <a:gd name="connsiteX1-95" fmla="*/ 998749 w 4457851"/>
                <a:gd name="connsiteY1-96" fmla="*/ 462680 h 462988"/>
                <a:gd name="connsiteX2-97" fmla="*/ 4457851 w 4457851"/>
                <a:gd name="connsiteY2-98" fmla="*/ 202341 h 462988"/>
                <a:gd name="connsiteX0-99" fmla="*/ 238795 w 4484486"/>
                <a:gd name="connsiteY0-100" fmla="*/ 0 h 462868"/>
                <a:gd name="connsiteX1-101" fmla="*/ 1025384 w 4484486"/>
                <a:gd name="connsiteY1-102" fmla="*/ 462680 h 462868"/>
                <a:gd name="connsiteX2-103" fmla="*/ 4484486 w 4484486"/>
                <a:gd name="connsiteY2-104" fmla="*/ 202341 h 462868"/>
                <a:gd name="connsiteX0-105" fmla="*/ 410770 w 4656461"/>
                <a:gd name="connsiteY0-106" fmla="*/ 0 h 425815"/>
                <a:gd name="connsiteX1-107" fmla="*/ 595476 w 4656461"/>
                <a:gd name="connsiteY1-108" fmla="*/ 425610 h 425815"/>
                <a:gd name="connsiteX2-109" fmla="*/ 4656461 w 4656461"/>
                <a:gd name="connsiteY2-110" fmla="*/ 202341 h 425815"/>
                <a:gd name="connsiteX0-111" fmla="*/ 410770 w 4656461"/>
                <a:gd name="connsiteY0-112" fmla="*/ 0 h 364069"/>
                <a:gd name="connsiteX1-113" fmla="*/ 595476 w 4656461"/>
                <a:gd name="connsiteY1-114" fmla="*/ 363827 h 364069"/>
                <a:gd name="connsiteX2-115" fmla="*/ 4656461 w 4656461"/>
                <a:gd name="connsiteY2-116" fmla="*/ 202341 h 364069"/>
                <a:gd name="connsiteX0-117" fmla="*/ 558636 w 4511100"/>
                <a:gd name="connsiteY0-118" fmla="*/ 0 h 388767"/>
                <a:gd name="connsiteX1-119" fmla="*/ 450115 w 4511100"/>
                <a:gd name="connsiteY1-120" fmla="*/ 388541 h 388767"/>
                <a:gd name="connsiteX2-121" fmla="*/ 4511100 w 4511100"/>
                <a:gd name="connsiteY2-122" fmla="*/ 227055 h 388767"/>
                <a:gd name="connsiteX0-123" fmla="*/ 445007 w 4613533"/>
                <a:gd name="connsiteY0-124" fmla="*/ 0 h 413467"/>
                <a:gd name="connsiteX1-125" fmla="*/ 552548 w 4613533"/>
                <a:gd name="connsiteY1-126" fmla="*/ 413255 h 413467"/>
                <a:gd name="connsiteX2-127" fmla="*/ 4613533 w 4613533"/>
                <a:gd name="connsiteY2-128" fmla="*/ 251769 h 413467"/>
                <a:gd name="connsiteX0-129" fmla="*/ 437894 w 4606420"/>
                <a:gd name="connsiteY0-130" fmla="*/ 0 h 351722"/>
                <a:gd name="connsiteX1-131" fmla="*/ 560868 w 4606420"/>
                <a:gd name="connsiteY1-132" fmla="*/ 351471 h 351722"/>
                <a:gd name="connsiteX2-133" fmla="*/ 4606420 w 4606420"/>
                <a:gd name="connsiteY2-134" fmla="*/ 251769 h 351722"/>
                <a:gd name="connsiteX0-135" fmla="*/ 424068 w 4592594"/>
                <a:gd name="connsiteY0-136" fmla="*/ 0 h 401116"/>
                <a:gd name="connsiteX1-137" fmla="*/ 577907 w 4592594"/>
                <a:gd name="connsiteY1-138" fmla="*/ 400898 h 401116"/>
                <a:gd name="connsiteX2-139" fmla="*/ 4592594 w 4592594"/>
                <a:gd name="connsiteY2-140" fmla="*/ 251769 h 401116"/>
                <a:gd name="connsiteX0-141" fmla="*/ 424068 w 4592594"/>
                <a:gd name="connsiteY0-142" fmla="*/ 0 h 401116"/>
                <a:gd name="connsiteX1-143" fmla="*/ 577907 w 4592594"/>
                <a:gd name="connsiteY1-144" fmla="*/ 400898 h 401116"/>
                <a:gd name="connsiteX2-145" fmla="*/ 4592594 w 4592594"/>
                <a:gd name="connsiteY2-146" fmla="*/ 338266 h 401116"/>
                <a:gd name="connsiteX0-147" fmla="*/ 391353 w 4638179"/>
                <a:gd name="connsiteY0-148" fmla="*/ 0 h 401116"/>
                <a:gd name="connsiteX1-149" fmla="*/ 623492 w 4638179"/>
                <a:gd name="connsiteY1-150" fmla="*/ 400898 h 401116"/>
                <a:gd name="connsiteX2-151" fmla="*/ 4638179 w 4638179"/>
                <a:gd name="connsiteY2-152" fmla="*/ 338266 h 401116"/>
                <a:gd name="connsiteX0-153" fmla="*/ 391353 w 4904398"/>
                <a:gd name="connsiteY0-154" fmla="*/ 0 h 401116"/>
                <a:gd name="connsiteX1-155" fmla="*/ 623492 w 4904398"/>
                <a:gd name="connsiteY1-156" fmla="*/ 400898 h 401116"/>
                <a:gd name="connsiteX2-157" fmla="*/ 4904398 w 4904398"/>
                <a:gd name="connsiteY2-158" fmla="*/ 322224 h 40111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904398" h="401116">
                  <a:moveTo>
                    <a:pt x="391353" y="0"/>
                  </a:moveTo>
                  <a:cubicBezTo>
                    <a:pt x="-226127" y="38897"/>
                    <a:pt x="-86259" y="411428"/>
                    <a:pt x="623492" y="400898"/>
                  </a:cubicBezTo>
                  <a:lnTo>
                    <a:pt x="4904398" y="322224"/>
                  </a:lnTo>
                </a:path>
              </a:pathLst>
            </a:custGeom>
            <a:noFill/>
            <a:ln w="25400" cap="rnd">
              <a:solidFill>
                <a:schemeClr val="tx1">
                  <a:lumMod val="85000"/>
                  <a:lumOff val="15000"/>
                </a:schemeClr>
              </a:solidFill>
              <a:prstDash val="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491115" y="1506414"/>
              <a:ext cx="31347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cs typeface="+mn-ea"/>
                  <a:sym typeface="+mn-lt"/>
                </a:rPr>
                <a:t>1.</a:t>
              </a:r>
              <a:r>
                <a:rPr lang="zh-CN" altLang="en-US" sz="2800" dirty="0">
                  <a:cs typeface="+mn-ea"/>
                  <a:sym typeface="+mn-lt"/>
                </a:rPr>
                <a:t> </a:t>
              </a:r>
              <a:r>
                <a:rPr lang="en-US" altLang="zh-CN" sz="2800" b="1" dirty="0">
                  <a:cs typeface="+mn-ea"/>
                  <a:sym typeface="+mn-lt"/>
                </a:rPr>
                <a:t>Problem</a:t>
              </a:r>
              <a:endParaRPr lang="zh-CN" altLang="en-US" sz="2800" b="1" dirty="0">
                <a:cs typeface="+mn-ea"/>
                <a:sym typeface="+mn-lt"/>
              </a:endParaRPr>
            </a:p>
          </p:txBody>
        </p:sp>
        <p:grpSp>
          <p:nvGrpSpPr>
            <p:cNvPr id="37" name="Group 4"/>
            <p:cNvGrpSpPr>
              <a:grpSpLocks noChangeAspect="1"/>
            </p:cNvGrpSpPr>
            <p:nvPr/>
          </p:nvGrpSpPr>
          <p:grpSpPr bwMode="auto">
            <a:xfrm flipV="1">
              <a:off x="5852749" y="996445"/>
              <a:ext cx="739929" cy="763583"/>
              <a:chOff x="1308" y="1009"/>
              <a:chExt cx="1001" cy="1033"/>
            </a:xfrm>
          </p:grpSpPr>
          <p:sp>
            <p:nvSpPr>
              <p:cNvPr id="38" name="Freeform 5"/>
              <p:cNvSpPr/>
              <p:nvPr/>
            </p:nvSpPr>
            <p:spPr bwMode="auto">
              <a:xfrm>
                <a:off x="1533" y="1009"/>
                <a:ext cx="571" cy="830"/>
              </a:xfrm>
              <a:custGeom>
                <a:avLst/>
                <a:gdLst>
                  <a:gd name="T0" fmla="*/ 404 w 439"/>
                  <a:gd name="T1" fmla="*/ 298 h 638"/>
                  <a:gd name="T2" fmla="*/ 321 w 439"/>
                  <a:gd name="T3" fmla="*/ 223 h 638"/>
                  <a:gd name="T4" fmla="*/ 321 w 439"/>
                  <a:gd name="T5" fmla="*/ 50 h 638"/>
                  <a:gd name="T6" fmla="*/ 318 w 439"/>
                  <a:gd name="T7" fmla="*/ 41 h 638"/>
                  <a:gd name="T8" fmla="*/ 221 w 439"/>
                  <a:gd name="T9" fmla="*/ 0 h 638"/>
                  <a:gd name="T10" fmla="*/ 118 w 439"/>
                  <a:gd name="T11" fmla="*/ 40 h 638"/>
                  <a:gd name="T12" fmla="*/ 114 w 439"/>
                  <a:gd name="T13" fmla="*/ 50 h 638"/>
                  <a:gd name="T14" fmla="*/ 114 w 439"/>
                  <a:gd name="T15" fmla="*/ 225 h 638"/>
                  <a:gd name="T16" fmla="*/ 34 w 439"/>
                  <a:gd name="T17" fmla="*/ 300 h 638"/>
                  <a:gd name="T18" fmla="*/ 0 w 439"/>
                  <a:gd name="T19" fmla="*/ 418 h 638"/>
                  <a:gd name="T20" fmla="*/ 220 w 439"/>
                  <a:gd name="T21" fmla="*/ 638 h 638"/>
                  <a:gd name="T22" fmla="*/ 439 w 439"/>
                  <a:gd name="T23" fmla="*/ 418 h 638"/>
                  <a:gd name="T24" fmla="*/ 404 w 439"/>
                  <a:gd name="T25" fmla="*/ 29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38">
                    <a:moveTo>
                      <a:pt x="404" y="298"/>
                    </a:moveTo>
                    <a:cubicBezTo>
                      <a:pt x="383" y="267"/>
                      <a:pt x="355" y="241"/>
                      <a:pt x="321" y="223"/>
                    </a:cubicBezTo>
                    <a:cubicBezTo>
                      <a:pt x="321" y="222"/>
                      <a:pt x="321" y="50"/>
                      <a:pt x="321" y="50"/>
                    </a:cubicBezTo>
                    <a:cubicBezTo>
                      <a:pt x="321" y="47"/>
                      <a:pt x="320" y="44"/>
                      <a:pt x="318" y="41"/>
                    </a:cubicBezTo>
                    <a:cubicBezTo>
                      <a:pt x="316" y="39"/>
                      <a:pt x="282" y="0"/>
                      <a:pt x="221" y="0"/>
                    </a:cubicBezTo>
                    <a:cubicBezTo>
                      <a:pt x="162" y="0"/>
                      <a:pt x="120" y="38"/>
                      <a:pt x="118" y="40"/>
                    </a:cubicBezTo>
                    <a:cubicBezTo>
                      <a:pt x="116" y="43"/>
                      <a:pt x="114" y="46"/>
                      <a:pt x="114" y="50"/>
                    </a:cubicBezTo>
                    <a:cubicBezTo>
                      <a:pt x="114" y="50"/>
                      <a:pt x="114" y="223"/>
                      <a:pt x="114" y="225"/>
                    </a:cubicBezTo>
                    <a:cubicBezTo>
                      <a:pt x="81" y="243"/>
                      <a:pt x="54" y="269"/>
                      <a:pt x="34" y="300"/>
                    </a:cubicBezTo>
                    <a:cubicBezTo>
                      <a:pt x="11" y="335"/>
                      <a:pt x="0" y="376"/>
                      <a:pt x="0" y="418"/>
                    </a:cubicBezTo>
                    <a:cubicBezTo>
                      <a:pt x="0" y="539"/>
                      <a:pt x="98" y="638"/>
                      <a:pt x="220" y="638"/>
                    </a:cubicBezTo>
                    <a:cubicBezTo>
                      <a:pt x="341" y="638"/>
                      <a:pt x="439" y="539"/>
                      <a:pt x="439" y="418"/>
                    </a:cubicBezTo>
                    <a:cubicBezTo>
                      <a:pt x="439" y="375"/>
                      <a:pt x="427" y="334"/>
                      <a:pt x="404" y="298"/>
                    </a:cubicBezTo>
                    <a:close/>
                  </a:path>
                </a:pathLst>
              </a:cu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39" name="Freeform 6"/>
              <p:cNvSpPr>
                <a:spLocks noEditPoints="1"/>
              </p:cNvSpPr>
              <p:nvPr/>
            </p:nvSpPr>
            <p:spPr bwMode="auto">
              <a:xfrm>
                <a:off x="1526" y="1009"/>
                <a:ext cx="573" cy="830"/>
              </a:xfrm>
              <a:custGeom>
                <a:avLst/>
                <a:gdLst>
                  <a:gd name="T0" fmla="*/ 440 w 440"/>
                  <a:gd name="T1" fmla="*/ 418 h 638"/>
                  <a:gd name="T2" fmla="*/ 322 w 440"/>
                  <a:gd name="T3" fmla="*/ 223 h 638"/>
                  <a:gd name="T4" fmla="*/ 319 w 440"/>
                  <a:gd name="T5" fmla="*/ 41 h 638"/>
                  <a:gd name="T6" fmla="*/ 119 w 440"/>
                  <a:gd name="T7" fmla="*/ 40 h 638"/>
                  <a:gd name="T8" fmla="*/ 114 w 440"/>
                  <a:gd name="T9" fmla="*/ 225 h 638"/>
                  <a:gd name="T10" fmla="*/ 0 w 440"/>
                  <a:gd name="T11" fmla="*/ 418 h 638"/>
                  <a:gd name="T12" fmla="*/ 143 w 440"/>
                  <a:gd name="T13" fmla="*/ 75 h 638"/>
                  <a:gd name="T14" fmla="*/ 294 w 440"/>
                  <a:gd name="T15" fmla="*/ 134 h 638"/>
                  <a:gd name="T16" fmla="*/ 143 w 440"/>
                  <a:gd name="T17" fmla="*/ 75 h 638"/>
                  <a:gd name="T18" fmla="*/ 294 w 440"/>
                  <a:gd name="T19" fmla="*/ 162 h 638"/>
                  <a:gd name="T20" fmla="*/ 294 w 440"/>
                  <a:gd name="T21" fmla="*/ 189 h 638"/>
                  <a:gd name="T22" fmla="*/ 143 w 440"/>
                  <a:gd name="T23" fmla="*/ 134 h 638"/>
                  <a:gd name="T24" fmla="*/ 213 w 440"/>
                  <a:gd name="T25" fmla="*/ 411 h 638"/>
                  <a:gd name="T26" fmla="*/ 184 w 440"/>
                  <a:gd name="T27" fmla="*/ 400 h 638"/>
                  <a:gd name="T28" fmla="*/ 196 w 440"/>
                  <a:gd name="T29" fmla="*/ 200 h 638"/>
                  <a:gd name="T30" fmla="*/ 230 w 440"/>
                  <a:gd name="T31" fmla="*/ 228 h 638"/>
                  <a:gd name="T32" fmla="*/ 218 w 440"/>
                  <a:gd name="T33" fmla="*/ 408 h 638"/>
                  <a:gd name="T34" fmla="*/ 213 w 440"/>
                  <a:gd name="T35" fmla="*/ 459 h 638"/>
                  <a:gd name="T36" fmla="*/ 213 w 440"/>
                  <a:gd name="T37" fmla="*/ 435 h 638"/>
                  <a:gd name="T38" fmla="*/ 136 w 440"/>
                  <a:gd name="T39" fmla="*/ 245 h 638"/>
                  <a:gd name="T40" fmla="*/ 143 w 440"/>
                  <a:gd name="T41" fmla="*/ 191 h 638"/>
                  <a:gd name="T42" fmla="*/ 183 w 440"/>
                  <a:gd name="T43" fmla="*/ 228 h 638"/>
                  <a:gd name="T44" fmla="*/ 146 w 440"/>
                  <a:gd name="T45" fmla="*/ 411 h 638"/>
                  <a:gd name="T46" fmla="*/ 139 w 440"/>
                  <a:gd name="T47" fmla="*/ 470 h 638"/>
                  <a:gd name="T48" fmla="*/ 181 w 440"/>
                  <a:gd name="T49" fmla="*/ 421 h 638"/>
                  <a:gd name="T50" fmla="*/ 188 w 440"/>
                  <a:gd name="T51" fmla="*/ 450 h 638"/>
                  <a:gd name="T52" fmla="*/ 237 w 440"/>
                  <a:gd name="T53" fmla="*/ 450 h 638"/>
                  <a:gd name="T54" fmla="*/ 245 w 440"/>
                  <a:gd name="T55" fmla="*/ 421 h 638"/>
                  <a:gd name="T56" fmla="*/ 286 w 440"/>
                  <a:gd name="T57" fmla="*/ 470 h 638"/>
                  <a:gd name="T58" fmla="*/ 279 w 440"/>
                  <a:gd name="T59" fmla="*/ 411 h 638"/>
                  <a:gd name="T60" fmla="*/ 243 w 440"/>
                  <a:gd name="T61" fmla="*/ 228 h 638"/>
                  <a:gd name="T62" fmla="*/ 294 w 440"/>
                  <a:gd name="T63" fmla="*/ 217 h 638"/>
                  <a:gd name="T64" fmla="*/ 302 w 440"/>
                  <a:gd name="T65" fmla="*/ 244 h 638"/>
                  <a:gd name="T66" fmla="*/ 220 w 440"/>
                  <a:gd name="T67" fmla="*/ 610 h 638"/>
                  <a:gd name="T68" fmla="*/ 136 w 440"/>
                  <a:gd name="T69" fmla="*/ 245 h 638"/>
                  <a:gd name="T70" fmla="*/ 160 w 440"/>
                  <a:gd name="T71" fmla="*/ 443 h 638"/>
                  <a:gd name="T72" fmla="*/ 143 w 440"/>
                  <a:gd name="T73" fmla="*/ 447 h 638"/>
                  <a:gd name="T74" fmla="*/ 168 w 440"/>
                  <a:gd name="T75" fmla="*/ 422 h 638"/>
                  <a:gd name="T76" fmla="*/ 273 w 440"/>
                  <a:gd name="T77" fmla="*/ 429 h 638"/>
                  <a:gd name="T78" fmla="*/ 280 w 440"/>
                  <a:gd name="T79" fmla="*/ 452 h 638"/>
                  <a:gd name="T80" fmla="*/ 258 w 440"/>
                  <a:gd name="T81" fmla="*/ 422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40" h="638">
                    <a:moveTo>
                      <a:pt x="220" y="638"/>
                    </a:moveTo>
                    <a:cubicBezTo>
                      <a:pt x="342" y="638"/>
                      <a:pt x="440" y="539"/>
                      <a:pt x="440" y="418"/>
                    </a:cubicBezTo>
                    <a:cubicBezTo>
                      <a:pt x="440" y="375"/>
                      <a:pt x="428" y="334"/>
                      <a:pt x="405" y="298"/>
                    </a:cubicBezTo>
                    <a:cubicBezTo>
                      <a:pt x="384" y="267"/>
                      <a:pt x="356" y="241"/>
                      <a:pt x="322" y="223"/>
                    </a:cubicBezTo>
                    <a:cubicBezTo>
                      <a:pt x="322" y="222"/>
                      <a:pt x="322" y="50"/>
                      <a:pt x="322" y="50"/>
                    </a:cubicBezTo>
                    <a:cubicBezTo>
                      <a:pt x="322" y="47"/>
                      <a:pt x="321" y="44"/>
                      <a:pt x="319" y="41"/>
                    </a:cubicBezTo>
                    <a:cubicBezTo>
                      <a:pt x="317" y="39"/>
                      <a:pt x="283" y="0"/>
                      <a:pt x="222" y="0"/>
                    </a:cubicBezTo>
                    <a:cubicBezTo>
                      <a:pt x="162" y="0"/>
                      <a:pt x="121" y="38"/>
                      <a:pt x="119" y="40"/>
                    </a:cubicBezTo>
                    <a:cubicBezTo>
                      <a:pt x="117" y="43"/>
                      <a:pt x="115" y="46"/>
                      <a:pt x="115" y="50"/>
                    </a:cubicBezTo>
                    <a:cubicBezTo>
                      <a:pt x="115" y="50"/>
                      <a:pt x="115" y="223"/>
                      <a:pt x="114" y="225"/>
                    </a:cubicBezTo>
                    <a:cubicBezTo>
                      <a:pt x="82" y="243"/>
                      <a:pt x="55" y="269"/>
                      <a:pt x="35" y="300"/>
                    </a:cubicBezTo>
                    <a:cubicBezTo>
                      <a:pt x="12" y="335"/>
                      <a:pt x="0" y="376"/>
                      <a:pt x="0" y="418"/>
                    </a:cubicBezTo>
                    <a:cubicBezTo>
                      <a:pt x="0" y="539"/>
                      <a:pt x="99" y="638"/>
                      <a:pt x="220" y="638"/>
                    </a:cubicBezTo>
                    <a:close/>
                    <a:moveTo>
                      <a:pt x="143" y="75"/>
                    </a:moveTo>
                    <a:cubicBezTo>
                      <a:pt x="294" y="102"/>
                      <a:pt x="294" y="102"/>
                      <a:pt x="294" y="102"/>
                    </a:cubicBezTo>
                    <a:cubicBezTo>
                      <a:pt x="294" y="134"/>
                      <a:pt x="294" y="134"/>
                      <a:pt x="294" y="134"/>
                    </a:cubicBezTo>
                    <a:cubicBezTo>
                      <a:pt x="143" y="106"/>
                      <a:pt x="143" y="106"/>
                      <a:pt x="143" y="106"/>
                    </a:cubicBezTo>
                    <a:lnTo>
                      <a:pt x="143" y="75"/>
                    </a:lnTo>
                    <a:close/>
                    <a:moveTo>
                      <a:pt x="143" y="134"/>
                    </a:moveTo>
                    <a:cubicBezTo>
                      <a:pt x="294" y="162"/>
                      <a:pt x="294" y="162"/>
                      <a:pt x="294" y="162"/>
                    </a:cubicBezTo>
                    <a:cubicBezTo>
                      <a:pt x="294" y="180"/>
                      <a:pt x="294" y="180"/>
                      <a:pt x="294" y="180"/>
                    </a:cubicBezTo>
                    <a:cubicBezTo>
                      <a:pt x="294" y="189"/>
                      <a:pt x="294" y="189"/>
                      <a:pt x="294" y="189"/>
                    </a:cubicBezTo>
                    <a:cubicBezTo>
                      <a:pt x="143" y="163"/>
                      <a:pt x="143" y="163"/>
                      <a:pt x="143" y="163"/>
                    </a:cubicBezTo>
                    <a:lnTo>
                      <a:pt x="143" y="134"/>
                    </a:lnTo>
                    <a:close/>
                    <a:moveTo>
                      <a:pt x="218" y="408"/>
                    </a:moveTo>
                    <a:cubicBezTo>
                      <a:pt x="216" y="409"/>
                      <a:pt x="214" y="410"/>
                      <a:pt x="213" y="411"/>
                    </a:cubicBezTo>
                    <a:cubicBezTo>
                      <a:pt x="211" y="410"/>
                      <a:pt x="209" y="409"/>
                      <a:pt x="207" y="408"/>
                    </a:cubicBezTo>
                    <a:cubicBezTo>
                      <a:pt x="201" y="404"/>
                      <a:pt x="193" y="402"/>
                      <a:pt x="184" y="400"/>
                    </a:cubicBezTo>
                    <a:cubicBezTo>
                      <a:pt x="191" y="354"/>
                      <a:pt x="194" y="273"/>
                      <a:pt x="195" y="228"/>
                    </a:cubicBezTo>
                    <a:cubicBezTo>
                      <a:pt x="195" y="215"/>
                      <a:pt x="196" y="205"/>
                      <a:pt x="196" y="200"/>
                    </a:cubicBezTo>
                    <a:cubicBezTo>
                      <a:pt x="230" y="206"/>
                      <a:pt x="230" y="206"/>
                      <a:pt x="230" y="206"/>
                    </a:cubicBezTo>
                    <a:cubicBezTo>
                      <a:pt x="230" y="211"/>
                      <a:pt x="230" y="219"/>
                      <a:pt x="230" y="228"/>
                    </a:cubicBezTo>
                    <a:cubicBezTo>
                      <a:pt x="231" y="273"/>
                      <a:pt x="234" y="354"/>
                      <a:pt x="241" y="400"/>
                    </a:cubicBezTo>
                    <a:cubicBezTo>
                      <a:pt x="233" y="402"/>
                      <a:pt x="225" y="404"/>
                      <a:pt x="218" y="408"/>
                    </a:cubicBezTo>
                    <a:close/>
                    <a:moveTo>
                      <a:pt x="225" y="448"/>
                    </a:moveTo>
                    <a:cubicBezTo>
                      <a:pt x="224" y="452"/>
                      <a:pt x="218" y="459"/>
                      <a:pt x="213" y="459"/>
                    </a:cubicBezTo>
                    <a:cubicBezTo>
                      <a:pt x="208" y="459"/>
                      <a:pt x="201" y="452"/>
                      <a:pt x="201" y="448"/>
                    </a:cubicBezTo>
                    <a:cubicBezTo>
                      <a:pt x="201" y="445"/>
                      <a:pt x="204" y="439"/>
                      <a:pt x="213" y="435"/>
                    </a:cubicBezTo>
                    <a:cubicBezTo>
                      <a:pt x="221" y="439"/>
                      <a:pt x="225" y="445"/>
                      <a:pt x="225" y="448"/>
                    </a:cubicBezTo>
                    <a:close/>
                    <a:moveTo>
                      <a:pt x="136" y="245"/>
                    </a:moveTo>
                    <a:cubicBezTo>
                      <a:pt x="144" y="242"/>
                      <a:pt x="144" y="242"/>
                      <a:pt x="144" y="242"/>
                    </a:cubicBezTo>
                    <a:cubicBezTo>
                      <a:pt x="143" y="191"/>
                      <a:pt x="143" y="191"/>
                      <a:pt x="143" y="191"/>
                    </a:cubicBezTo>
                    <a:cubicBezTo>
                      <a:pt x="183" y="198"/>
                      <a:pt x="183" y="198"/>
                      <a:pt x="183" y="198"/>
                    </a:cubicBezTo>
                    <a:cubicBezTo>
                      <a:pt x="183" y="205"/>
                      <a:pt x="183" y="215"/>
                      <a:pt x="183" y="228"/>
                    </a:cubicBezTo>
                    <a:cubicBezTo>
                      <a:pt x="181" y="278"/>
                      <a:pt x="178" y="360"/>
                      <a:pt x="172" y="400"/>
                    </a:cubicBezTo>
                    <a:cubicBezTo>
                      <a:pt x="162" y="401"/>
                      <a:pt x="153" y="404"/>
                      <a:pt x="146" y="411"/>
                    </a:cubicBezTo>
                    <a:cubicBezTo>
                      <a:pt x="138" y="418"/>
                      <a:pt x="133" y="429"/>
                      <a:pt x="131" y="441"/>
                    </a:cubicBezTo>
                    <a:cubicBezTo>
                      <a:pt x="129" y="453"/>
                      <a:pt x="132" y="464"/>
                      <a:pt x="139" y="470"/>
                    </a:cubicBezTo>
                    <a:cubicBezTo>
                      <a:pt x="146" y="477"/>
                      <a:pt x="158" y="477"/>
                      <a:pt x="170" y="457"/>
                    </a:cubicBezTo>
                    <a:cubicBezTo>
                      <a:pt x="174" y="449"/>
                      <a:pt x="178" y="436"/>
                      <a:pt x="181" y="421"/>
                    </a:cubicBezTo>
                    <a:cubicBezTo>
                      <a:pt x="186" y="421"/>
                      <a:pt x="192" y="423"/>
                      <a:pt x="197" y="425"/>
                    </a:cubicBezTo>
                    <a:cubicBezTo>
                      <a:pt x="189" y="434"/>
                      <a:pt x="188" y="444"/>
                      <a:pt x="188" y="450"/>
                    </a:cubicBezTo>
                    <a:cubicBezTo>
                      <a:pt x="189" y="464"/>
                      <a:pt x="200" y="480"/>
                      <a:pt x="213" y="480"/>
                    </a:cubicBezTo>
                    <a:cubicBezTo>
                      <a:pt x="225" y="480"/>
                      <a:pt x="236" y="464"/>
                      <a:pt x="237" y="450"/>
                    </a:cubicBezTo>
                    <a:cubicBezTo>
                      <a:pt x="237" y="444"/>
                      <a:pt x="236" y="434"/>
                      <a:pt x="229" y="425"/>
                    </a:cubicBezTo>
                    <a:cubicBezTo>
                      <a:pt x="234" y="423"/>
                      <a:pt x="239" y="421"/>
                      <a:pt x="245" y="421"/>
                    </a:cubicBezTo>
                    <a:cubicBezTo>
                      <a:pt x="248" y="436"/>
                      <a:pt x="251" y="449"/>
                      <a:pt x="256" y="457"/>
                    </a:cubicBezTo>
                    <a:cubicBezTo>
                      <a:pt x="267" y="477"/>
                      <a:pt x="279" y="477"/>
                      <a:pt x="286" y="470"/>
                    </a:cubicBezTo>
                    <a:cubicBezTo>
                      <a:pt x="293" y="464"/>
                      <a:pt x="296" y="453"/>
                      <a:pt x="294" y="441"/>
                    </a:cubicBezTo>
                    <a:cubicBezTo>
                      <a:pt x="292" y="429"/>
                      <a:pt x="287" y="418"/>
                      <a:pt x="279" y="411"/>
                    </a:cubicBezTo>
                    <a:cubicBezTo>
                      <a:pt x="272" y="404"/>
                      <a:pt x="263" y="401"/>
                      <a:pt x="254" y="400"/>
                    </a:cubicBezTo>
                    <a:cubicBezTo>
                      <a:pt x="247" y="360"/>
                      <a:pt x="244" y="278"/>
                      <a:pt x="243" y="228"/>
                    </a:cubicBezTo>
                    <a:cubicBezTo>
                      <a:pt x="243" y="220"/>
                      <a:pt x="242" y="214"/>
                      <a:pt x="242" y="208"/>
                    </a:cubicBezTo>
                    <a:cubicBezTo>
                      <a:pt x="294" y="217"/>
                      <a:pt x="294" y="217"/>
                      <a:pt x="294" y="217"/>
                    </a:cubicBezTo>
                    <a:cubicBezTo>
                      <a:pt x="294" y="240"/>
                      <a:pt x="294" y="240"/>
                      <a:pt x="294" y="240"/>
                    </a:cubicBezTo>
                    <a:cubicBezTo>
                      <a:pt x="302" y="244"/>
                      <a:pt x="302" y="244"/>
                      <a:pt x="302" y="244"/>
                    </a:cubicBezTo>
                    <a:cubicBezTo>
                      <a:pt x="369" y="275"/>
                      <a:pt x="413" y="344"/>
                      <a:pt x="413" y="418"/>
                    </a:cubicBezTo>
                    <a:cubicBezTo>
                      <a:pt x="413" y="524"/>
                      <a:pt x="326" y="610"/>
                      <a:pt x="220" y="610"/>
                    </a:cubicBezTo>
                    <a:cubicBezTo>
                      <a:pt x="114" y="610"/>
                      <a:pt x="28" y="524"/>
                      <a:pt x="28" y="418"/>
                    </a:cubicBezTo>
                    <a:cubicBezTo>
                      <a:pt x="28" y="344"/>
                      <a:pt x="70" y="278"/>
                      <a:pt x="136" y="245"/>
                    </a:cubicBezTo>
                    <a:close/>
                    <a:moveTo>
                      <a:pt x="168" y="422"/>
                    </a:moveTo>
                    <a:cubicBezTo>
                      <a:pt x="165" y="431"/>
                      <a:pt x="163" y="438"/>
                      <a:pt x="160" y="443"/>
                    </a:cubicBezTo>
                    <a:cubicBezTo>
                      <a:pt x="154" y="454"/>
                      <a:pt x="148" y="455"/>
                      <a:pt x="145" y="452"/>
                    </a:cubicBezTo>
                    <a:cubicBezTo>
                      <a:pt x="144" y="451"/>
                      <a:pt x="143" y="449"/>
                      <a:pt x="143" y="447"/>
                    </a:cubicBezTo>
                    <a:cubicBezTo>
                      <a:pt x="144" y="439"/>
                      <a:pt x="147" y="434"/>
                      <a:pt x="152" y="429"/>
                    </a:cubicBezTo>
                    <a:cubicBezTo>
                      <a:pt x="156" y="425"/>
                      <a:pt x="162" y="423"/>
                      <a:pt x="168" y="422"/>
                    </a:cubicBezTo>
                    <a:close/>
                    <a:moveTo>
                      <a:pt x="258" y="422"/>
                    </a:moveTo>
                    <a:cubicBezTo>
                      <a:pt x="264" y="423"/>
                      <a:pt x="269" y="425"/>
                      <a:pt x="273" y="429"/>
                    </a:cubicBezTo>
                    <a:cubicBezTo>
                      <a:pt x="278" y="434"/>
                      <a:pt x="281" y="439"/>
                      <a:pt x="282" y="447"/>
                    </a:cubicBezTo>
                    <a:cubicBezTo>
                      <a:pt x="283" y="449"/>
                      <a:pt x="282" y="451"/>
                      <a:pt x="280" y="452"/>
                    </a:cubicBezTo>
                    <a:cubicBezTo>
                      <a:pt x="277" y="455"/>
                      <a:pt x="271" y="454"/>
                      <a:pt x="265" y="443"/>
                    </a:cubicBezTo>
                    <a:cubicBezTo>
                      <a:pt x="262" y="438"/>
                      <a:pt x="260" y="431"/>
                      <a:pt x="258" y="422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40" name="Freeform 7"/>
              <p:cNvSpPr/>
              <p:nvPr/>
            </p:nvSpPr>
            <p:spPr bwMode="auto">
              <a:xfrm>
                <a:off x="2145" y="1578"/>
                <a:ext cx="164" cy="42"/>
              </a:xfrm>
              <a:custGeom>
                <a:avLst/>
                <a:gdLst>
                  <a:gd name="T0" fmla="*/ 0 w 126"/>
                  <a:gd name="T1" fmla="*/ 16 h 33"/>
                  <a:gd name="T2" fmla="*/ 17 w 126"/>
                  <a:gd name="T3" fmla="*/ 33 h 33"/>
                  <a:gd name="T4" fmla="*/ 109 w 126"/>
                  <a:gd name="T5" fmla="*/ 33 h 33"/>
                  <a:gd name="T6" fmla="*/ 126 w 126"/>
                  <a:gd name="T7" fmla="*/ 16 h 33"/>
                  <a:gd name="T8" fmla="*/ 109 w 126"/>
                  <a:gd name="T9" fmla="*/ 0 h 33"/>
                  <a:gd name="T10" fmla="*/ 17 w 126"/>
                  <a:gd name="T11" fmla="*/ 0 h 33"/>
                  <a:gd name="T12" fmla="*/ 0 w 126"/>
                  <a:gd name="T13" fmla="*/ 1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33">
                    <a:moveTo>
                      <a:pt x="0" y="16"/>
                    </a:moveTo>
                    <a:cubicBezTo>
                      <a:pt x="0" y="25"/>
                      <a:pt x="7" y="33"/>
                      <a:pt x="17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18" y="33"/>
                      <a:pt x="126" y="25"/>
                      <a:pt x="126" y="16"/>
                    </a:cubicBezTo>
                    <a:cubicBezTo>
                      <a:pt x="126" y="7"/>
                      <a:pt x="118" y="0"/>
                      <a:pt x="10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41" name="Freeform 8"/>
              <p:cNvSpPr/>
              <p:nvPr/>
            </p:nvSpPr>
            <p:spPr bwMode="auto">
              <a:xfrm>
                <a:off x="1763" y="1882"/>
                <a:ext cx="44" cy="160"/>
              </a:xfrm>
              <a:custGeom>
                <a:avLst/>
                <a:gdLst>
                  <a:gd name="T0" fmla="*/ 17 w 34"/>
                  <a:gd name="T1" fmla="*/ 0 h 123"/>
                  <a:gd name="T2" fmla="*/ 0 w 34"/>
                  <a:gd name="T3" fmla="*/ 16 h 123"/>
                  <a:gd name="T4" fmla="*/ 0 w 34"/>
                  <a:gd name="T5" fmla="*/ 106 h 123"/>
                  <a:gd name="T6" fmla="*/ 17 w 34"/>
                  <a:gd name="T7" fmla="*/ 123 h 123"/>
                  <a:gd name="T8" fmla="*/ 34 w 34"/>
                  <a:gd name="T9" fmla="*/ 106 h 123"/>
                  <a:gd name="T10" fmla="*/ 34 w 34"/>
                  <a:gd name="T11" fmla="*/ 16 h 123"/>
                  <a:gd name="T12" fmla="*/ 17 w 34"/>
                  <a:gd name="T1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23">
                    <a:moveTo>
                      <a:pt x="17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0" y="115"/>
                      <a:pt x="7" y="123"/>
                      <a:pt x="17" y="123"/>
                    </a:cubicBezTo>
                    <a:cubicBezTo>
                      <a:pt x="26" y="123"/>
                      <a:pt x="34" y="115"/>
                      <a:pt x="34" y="10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6" y="0"/>
                      <a:pt x="17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42" name="Freeform 9"/>
              <p:cNvSpPr/>
              <p:nvPr/>
            </p:nvSpPr>
            <p:spPr bwMode="auto">
              <a:xfrm>
                <a:off x="1308" y="1557"/>
                <a:ext cx="165" cy="44"/>
              </a:xfrm>
              <a:custGeom>
                <a:avLst/>
                <a:gdLst>
                  <a:gd name="T0" fmla="*/ 17 w 127"/>
                  <a:gd name="T1" fmla="*/ 34 h 34"/>
                  <a:gd name="T2" fmla="*/ 110 w 127"/>
                  <a:gd name="T3" fmla="*/ 34 h 34"/>
                  <a:gd name="T4" fmla="*/ 127 w 127"/>
                  <a:gd name="T5" fmla="*/ 17 h 34"/>
                  <a:gd name="T6" fmla="*/ 110 w 127"/>
                  <a:gd name="T7" fmla="*/ 0 h 34"/>
                  <a:gd name="T8" fmla="*/ 17 w 127"/>
                  <a:gd name="T9" fmla="*/ 0 h 34"/>
                  <a:gd name="T10" fmla="*/ 0 w 127"/>
                  <a:gd name="T11" fmla="*/ 17 h 34"/>
                  <a:gd name="T12" fmla="*/ 17 w 127"/>
                  <a:gd name="T13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34">
                    <a:moveTo>
                      <a:pt x="17" y="34"/>
                    </a:moveTo>
                    <a:cubicBezTo>
                      <a:pt x="110" y="34"/>
                      <a:pt x="110" y="34"/>
                      <a:pt x="110" y="34"/>
                    </a:cubicBezTo>
                    <a:cubicBezTo>
                      <a:pt x="119" y="34"/>
                      <a:pt x="127" y="26"/>
                      <a:pt x="127" y="17"/>
                    </a:cubicBezTo>
                    <a:cubicBezTo>
                      <a:pt x="127" y="8"/>
                      <a:pt x="119" y="0"/>
                      <a:pt x="11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26"/>
                      <a:pt x="8" y="34"/>
                      <a:pt x="17" y="3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43" name="Freeform 10"/>
              <p:cNvSpPr/>
              <p:nvPr/>
            </p:nvSpPr>
            <p:spPr bwMode="auto">
              <a:xfrm>
                <a:off x="1403" y="1231"/>
                <a:ext cx="145" cy="117"/>
              </a:xfrm>
              <a:custGeom>
                <a:avLst/>
                <a:gdLst>
                  <a:gd name="T0" fmla="*/ 9 w 112"/>
                  <a:gd name="T1" fmla="*/ 30 h 90"/>
                  <a:gd name="T2" fmla="*/ 83 w 112"/>
                  <a:gd name="T3" fmla="*/ 84 h 90"/>
                  <a:gd name="T4" fmla="*/ 107 w 112"/>
                  <a:gd name="T5" fmla="*/ 81 h 90"/>
                  <a:gd name="T6" fmla="*/ 103 w 112"/>
                  <a:gd name="T7" fmla="*/ 58 h 90"/>
                  <a:gd name="T8" fmla="*/ 30 w 112"/>
                  <a:gd name="T9" fmla="*/ 3 h 90"/>
                  <a:gd name="T10" fmla="*/ 20 w 112"/>
                  <a:gd name="T11" fmla="*/ 0 h 90"/>
                  <a:gd name="T12" fmla="*/ 6 w 112"/>
                  <a:gd name="T13" fmla="*/ 7 h 90"/>
                  <a:gd name="T14" fmla="*/ 9 w 112"/>
                  <a:gd name="T15" fmla="*/ 3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9" y="30"/>
                    </a:moveTo>
                    <a:cubicBezTo>
                      <a:pt x="83" y="84"/>
                      <a:pt x="83" y="84"/>
                      <a:pt x="83" y="84"/>
                    </a:cubicBezTo>
                    <a:cubicBezTo>
                      <a:pt x="90" y="90"/>
                      <a:pt x="101" y="88"/>
                      <a:pt x="107" y="81"/>
                    </a:cubicBezTo>
                    <a:cubicBezTo>
                      <a:pt x="112" y="74"/>
                      <a:pt x="111" y="63"/>
                      <a:pt x="103" y="58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7" y="1"/>
                      <a:pt x="23" y="0"/>
                      <a:pt x="20" y="0"/>
                    </a:cubicBezTo>
                    <a:cubicBezTo>
                      <a:pt x="14" y="0"/>
                      <a:pt x="9" y="2"/>
                      <a:pt x="6" y="7"/>
                    </a:cubicBezTo>
                    <a:cubicBezTo>
                      <a:pt x="0" y="14"/>
                      <a:pt x="2" y="24"/>
                      <a:pt x="9" y="3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44" name="Freeform 11"/>
              <p:cNvSpPr/>
              <p:nvPr/>
            </p:nvSpPr>
            <p:spPr bwMode="auto">
              <a:xfrm>
                <a:off x="2073" y="1231"/>
                <a:ext cx="145" cy="117"/>
              </a:xfrm>
              <a:custGeom>
                <a:avLst/>
                <a:gdLst>
                  <a:gd name="T0" fmla="*/ 29 w 112"/>
                  <a:gd name="T1" fmla="*/ 84 h 90"/>
                  <a:gd name="T2" fmla="*/ 103 w 112"/>
                  <a:gd name="T3" fmla="*/ 30 h 90"/>
                  <a:gd name="T4" fmla="*/ 106 w 112"/>
                  <a:gd name="T5" fmla="*/ 7 h 90"/>
                  <a:gd name="T6" fmla="*/ 92 w 112"/>
                  <a:gd name="T7" fmla="*/ 0 h 90"/>
                  <a:gd name="T8" fmla="*/ 82 w 112"/>
                  <a:gd name="T9" fmla="*/ 3 h 90"/>
                  <a:gd name="T10" fmla="*/ 9 w 112"/>
                  <a:gd name="T11" fmla="*/ 58 h 90"/>
                  <a:gd name="T12" fmla="*/ 5 w 112"/>
                  <a:gd name="T13" fmla="*/ 81 h 90"/>
                  <a:gd name="T14" fmla="*/ 29 w 112"/>
                  <a:gd name="T15" fmla="*/ 8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29" y="84"/>
                    </a:moveTo>
                    <a:cubicBezTo>
                      <a:pt x="103" y="30"/>
                      <a:pt x="103" y="30"/>
                      <a:pt x="103" y="30"/>
                    </a:cubicBezTo>
                    <a:cubicBezTo>
                      <a:pt x="110" y="24"/>
                      <a:pt x="112" y="14"/>
                      <a:pt x="106" y="7"/>
                    </a:cubicBezTo>
                    <a:cubicBezTo>
                      <a:pt x="103" y="2"/>
                      <a:pt x="98" y="0"/>
                      <a:pt x="92" y="0"/>
                    </a:cubicBezTo>
                    <a:cubicBezTo>
                      <a:pt x="89" y="0"/>
                      <a:pt x="85" y="1"/>
                      <a:pt x="82" y="3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" y="63"/>
                      <a:pt x="0" y="74"/>
                      <a:pt x="5" y="81"/>
                    </a:cubicBezTo>
                    <a:cubicBezTo>
                      <a:pt x="11" y="88"/>
                      <a:pt x="22" y="90"/>
                      <a:pt x="29" y="8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45" name="Freeform 12"/>
              <p:cNvSpPr/>
              <p:nvPr/>
            </p:nvSpPr>
            <p:spPr bwMode="auto">
              <a:xfrm>
                <a:off x="1431" y="1813"/>
                <a:ext cx="134" cy="128"/>
              </a:xfrm>
              <a:custGeom>
                <a:avLst/>
                <a:gdLst>
                  <a:gd name="T0" fmla="*/ 84 w 103"/>
                  <a:gd name="T1" fmla="*/ 0 h 98"/>
                  <a:gd name="T2" fmla="*/ 72 w 103"/>
                  <a:gd name="T3" fmla="*/ 4 h 98"/>
                  <a:gd name="T4" fmla="*/ 7 w 103"/>
                  <a:gd name="T5" fmla="*/ 68 h 98"/>
                  <a:gd name="T6" fmla="*/ 7 w 103"/>
                  <a:gd name="T7" fmla="*/ 91 h 98"/>
                  <a:gd name="T8" fmla="*/ 31 w 103"/>
                  <a:gd name="T9" fmla="*/ 91 h 98"/>
                  <a:gd name="T10" fmla="*/ 96 w 103"/>
                  <a:gd name="T11" fmla="*/ 28 h 98"/>
                  <a:gd name="T12" fmla="*/ 96 w 103"/>
                  <a:gd name="T13" fmla="*/ 4 h 98"/>
                  <a:gd name="T14" fmla="*/ 84 w 103"/>
                  <a:gd name="T15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3" h="98">
                    <a:moveTo>
                      <a:pt x="84" y="0"/>
                    </a:moveTo>
                    <a:cubicBezTo>
                      <a:pt x="80" y="0"/>
                      <a:pt x="75" y="1"/>
                      <a:pt x="72" y="4"/>
                    </a:cubicBezTo>
                    <a:cubicBezTo>
                      <a:pt x="7" y="68"/>
                      <a:pt x="7" y="68"/>
                      <a:pt x="7" y="68"/>
                    </a:cubicBezTo>
                    <a:cubicBezTo>
                      <a:pt x="0" y="74"/>
                      <a:pt x="0" y="85"/>
                      <a:pt x="7" y="91"/>
                    </a:cubicBezTo>
                    <a:cubicBezTo>
                      <a:pt x="13" y="98"/>
                      <a:pt x="24" y="98"/>
                      <a:pt x="31" y="91"/>
                    </a:cubicBezTo>
                    <a:cubicBezTo>
                      <a:pt x="96" y="28"/>
                      <a:pt x="96" y="28"/>
                      <a:pt x="96" y="28"/>
                    </a:cubicBezTo>
                    <a:cubicBezTo>
                      <a:pt x="103" y="21"/>
                      <a:pt x="103" y="11"/>
                      <a:pt x="96" y="4"/>
                    </a:cubicBezTo>
                    <a:cubicBezTo>
                      <a:pt x="93" y="1"/>
                      <a:pt x="88" y="0"/>
                      <a:pt x="84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46" name="Freeform 13"/>
              <p:cNvSpPr/>
              <p:nvPr/>
            </p:nvSpPr>
            <p:spPr bwMode="auto">
              <a:xfrm>
                <a:off x="2043" y="1813"/>
                <a:ext cx="132" cy="128"/>
              </a:xfrm>
              <a:custGeom>
                <a:avLst/>
                <a:gdLst>
                  <a:gd name="T0" fmla="*/ 31 w 102"/>
                  <a:gd name="T1" fmla="*/ 4 h 98"/>
                  <a:gd name="T2" fmla="*/ 19 w 102"/>
                  <a:gd name="T3" fmla="*/ 0 h 98"/>
                  <a:gd name="T4" fmla="*/ 7 w 102"/>
                  <a:gd name="T5" fmla="*/ 4 h 98"/>
                  <a:gd name="T6" fmla="*/ 7 w 102"/>
                  <a:gd name="T7" fmla="*/ 28 h 98"/>
                  <a:gd name="T8" fmla="*/ 72 w 102"/>
                  <a:gd name="T9" fmla="*/ 91 h 98"/>
                  <a:gd name="T10" fmla="*/ 96 w 102"/>
                  <a:gd name="T11" fmla="*/ 91 h 98"/>
                  <a:gd name="T12" fmla="*/ 96 w 102"/>
                  <a:gd name="T13" fmla="*/ 68 h 98"/>
                  <a:gd name="T14" fmla="*/ 31 w 102"/>
                  <a:gd name="T15" fmla="*/ 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2" h="98">
                    <a:moveTo>
                      <a:pt x="31" y="4"/>
                    </a:moveTo>
                    <a:cubicBezTo>
                      <a:pt x="27" y="1"/>
                      <a:pt x="23" y="0"/>
                      <a:pt x="19" y="0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0" y="11"/>
                      <a:pt x="0" y="21"/>
                      <a:pt x="7" y="28"/>
                    </a:cubicBezTo>
                    <a:cubicBezTo>
                      <a:pt x="72" y="91"/>
                      <a:pt x="72" y="91"/>
                      <a:pt x="72" y="91"/>
                    </a:cubicBezTo>
                    <a:cubicBezTo>
                      <a:pt x="78" y="98"/>
                      <a:pt x="89" y="98"/>
                      <a:pt x="96" y="91"/>
                    </a:cubicBezTo>
                    <a:cubicBezTo>
                      <a:pt x="102" y="85"/>
                      <a:pt x="102" y="74"/>
                      <a:pt x="96" y="68"/>
                    </a:cubicBezTo>
                    <a:lnTo>
                      <a:pt x="31" y="4"/>
                    </a:ln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FDF6037A-1087-A24D-9CF8-EFB2797DA128}"/>
              </a:ext>
            </a:extLst>
          </p:cNvPr>
          <p:cNvGrpSpPr/>
          <p:nvPr/>
        </p:nvGrpSpPr>
        <p:grpSpPr>
          <a:xfrm>
            <a:off x="6246402" y="1275610"/>
            <a:ext cx="5040700" cy="1519658"/>
            <a:chOff x="5905515" y="5336830"/>
            <a:chExt cx="4899231" cy="1519658"/>
          </a:xfrm>
        </p:grpSpPr>
        <p:sp>
          <p:nvSpPr>
            <p:cNvPr id="14" name="Freeform 34"/>
            <p:cNvSpPr>
              <a:spLocks noEditPoints="1"/>
            </p:cNvSpPr>
            <p:nvPr/>
          </p:nvSpPr>
          <p:spPr bwMode="auto">
            <a:xfrm>
              <a:off x="10011352" y="5916235"/>
              <a:ext cx="793394" cy="459363"/>
            </a:xfrm>
            <a:custGeom>
              <a:avLst/>
              <a:gdLst>
                <a:gd name="T0" fmla="*/ 97 w 97"/>
                <a:gd name="T1" fmla="*/ 16 h 63"/>
                <a:gd name="T2" fmla="*/ 90 w 97"/>
                <a:gd name="T3" fmla="*/ 22 h 63"/>
                <a:gd name="T4" fmla="*/ 75 w 97"/>
                <a:gd name="T5" fmla="*/ 33 h 63"/>
                <a:gd name="T6" fmla="*/ 46 w 97"/>
                <a:gd name="T7" fmla="*/ 51 h 63"/>
                <a:gd name="T8" fmla="*/ 29 w 97"/>
                <a:gd name="T9" fmla="*/ 63 h 63"/>
                <a:gd name="T10" fmla="*/ 26 w 97"/>
                <a:gd name="T11" fmla="*/ 62 h 63"/>
                <a:gd name="T12" fmla="*/ 16 w 97"/>
                <a:gd name="T13" fmla="*/ 47 h 63"/>
                <a:gd name="T14" fmla="*/ 2 w 97"/>
                <a:gd name="T15" fmla="*/ 48 h 63"/>
                <a:gd name="T16" fmla="*/ 10 w 97"/>
                <a:gd name="T17" fmla="*/ 28 h 63"/>
                <a:gd name="T18" fmla="*/ 10 w 97"/>
                <a:gd name="T19" fmla="*/ 26 h 63"/>
                <a:gd name="T20" fmla="*/ 18 w 97"/>
                <a:gd name="T21" fmla="*/ 0 h 63"/>
                <a:gd name="T22" fmla="*/ 40 w 97"/>
                <a:gd name="T23" fmla="*/ 5 h 63"/>
                <a:gd name="T24" fmla="*/ 75 w 97"/>
                <a:gd name="T25" fmla="*/ 13 h 63"/>
                <a:gd name="T26" fmla="*/ 94 w 97"/>
                <a:gd name="T27" fmla="*/ 15 h 63"/>
                <a:gd name="T28" fmla="*/ 97 w 97"/>
                <a:gd name="T29" fmla="*/ 16 h 63"/>
                <a:gd name="T30" fmla="*/ 20 w 97"/>
                <a:gd name="T31" fmla="*/ 3 h 63"/>
                <a:gd name="T32" fmla="*/ 16 w 97"/>
                <a:gd name="T33" fmla="*/ 18 h 63"/>
                <a:gd name="T34" fmla="*/ 14 w 97"/>
                <a:gd name="T35" fmla="*/ 26 h 63"/>
                <a:gd name="T36" fmla="*/ 65 w 97"/>
                <a:gd name="T37" fmla="*/ 20 h 63"/>
                <a:gd name="T38" fmla="*/ 86 w 97"/>
                <a:gd name="T39" fmla="*/ 17 h 63"/>
                <a:gd name="T40" fmla="*/ 20 w 97"/>
                <a:gd name="T41" fmla="*/ 3 h 63"/>
                <a:gd name="T42" fmla="*/ 14 w 97"/>
                <a:gd name="T43" fmla="*/ 38 h 63"/>
                <a:gd name="T44" fmla="*/ 28 w 97"/>
                <a:gd name="T45" fmla="*/ 60 h 63"/>
                <a:gd name="T46" fmla="*/ 82 w 97"/>
                <a:gd name="T47" fmla="*/ 24 h 63"/>
                <a:gd name="T48" fmla="*/ 82 w 97"/>
                <a:gd name="T49" fmla="*/ 23 h 63"/>
                <a:gd name="T50" fmla="*/ 14 w 97"/>
                <a:gd name="T51" fmla="*/ 38 h 63"/>
                <a:gd name="T52" fmla="*/ 13 w 97"/>
                <a:gd name="T53" fmla="*/ 29 h 63"/>
                <a:gd name="T54" fmla="*/ 7 w 97"/>
                <a:gd name="T55" fmla="*/ 40 h 63"/>
                <a:gd name="T56" fmla="*/ 12 w 97"/>
                <a:gd name="T57" fmla="*/ 35 h 63"/>
                <a:gd name="T58" fmla="*/ 15 w 97"/>
                <a:gd name="T59" fmla="*/ 36 h 63"/>
                <a:gd name="T60" fmla="*/ 57 w 97"/>
                <a:gd name="T61" fmla="*/ 27 h 63"/>
                <a:gd name="T62" fmla="*/ 77 w 97"/>
                <a:gd name="T63" fmla="*/ 21 h 63"/>
                <a:gd name="T64" fmla="*/ 13 w 97"/>
                <a:gd name="T65" fmla="*/ 29 h 63"/>
                <a:gd name="T66" fmla="*/ 6 w 97"/>
                <a:gd name="T67" fmla="*/ 45 h 63"/>
                <a:gd name="T68" fmla="*/ 14 w 97"/>
                <a:gd name="T69" fmla="*/ 44 h 63"/>
                <a:gd name="T70" fmla="*/ 11 w 97"/>
                <a:gd name="T71" fmla="*/ 39 h 63"/>
                <a:gd name="T72" fmla="*/ 6 w 97"/>
                <a:gd name="T73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63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5966939" y="6098411"/>
              <a:ext cx="3975213" cy="317376"/>
            </a:xfrm>
            <a:custGeom>
              <a:avLst/>
              <a:gdLst>
                <a:gd name="connsiteX0" fmla="*/ 0 w 6766560"/>
                <a:gd name="connsiteY0" fmla="*/ 39809 h 361457"/>
                <a:gd name="connsiteX1" fmla="*/ 4411980 w 6766560"/>
                <a:gd name="connsiteY1" fmla="*/ 28379 h 361457"/>
                <a:gd name="connsiteX2" fmla="*/ 4023360 w 6766560"/>
                <a:gd name="connsiteY2" fmla="*/ 359849 h 361457"/>
                <a:gd name="connsiteX3" fmla="*/ 6766560 w 6766560"/>
                <a:gd name="connsiteY3" fmla="*/ 131249 h 361457"/>
                <a:gd name="connsiteX0-1" fmla="*/ 0 w 6766560"/>
                <a:gd name="connsiteY0-2" fmla="*/ 75291 h 398381"/>
                <a:gd name="connsiteX1-3" fmla="*/ 4369154 w 6766560"/>
                <a:gd name="connsiteY1-4" fmla="*/ 18141 h 398381"/>
                <a:gd name="connsiteX2-5" fmla="*/ 4023360 w 6766560"/>
                <a:gd name="connsiteY2-6" fmla="*/ 395331 h 398381"/>
                <a:gd name="connsiteX3-7" fmla="*/ 6766560 w 6766560"/>
                <a:gd name="connsiteY3-8" fmla="*/ 166731 h 398381"/>
                <a:gd name="connsiteX0-9" fmla="*/ 0 w 6766560"/>
                <a:gd name="connsiteY0-10" fmla="*/ 71354 h 339035"/>
                <a:gd name="connsiteX1-11" fmla="*/ 4369154 w 6766560"/>
                <a:gd name="connsiteY1-12" fmla="*/ 14204 h 339035"/>
                <a:gd name="connsiteX2-13" fmla="*/ 4351696 w 6766560"/>
                <a:gd name="connsiteY2-14" fmla="*/ 334244 h 339035"/>
                <a:gd name="connsiteX3-15" fmla="*/ 6766560 w 6766560"/>
                <a:gd name="connsiteY3-16" fmla="*/ 162794 h 339035"/>
                <a:gd name="connsiteX0-17" fmla="*/ 0 w 7194823"/>
                <a:gd name="connsiteY0-18" fmla="*/ 71354 h 334304"/>
                <a:gd name="connsiteX1-19" fmla="*/ 4369154 w 7194823"/>
                <a:gd name="connsiteY1-20" fmla="*/ 14204 h 334304"/>
                <a:gd name="connsiteX2-21" fmla="*/ 4351696 w 7194823"/>
                <a:gd name="connsiteY2-22" fmla="*/ 334244 h 334304"/>
                <a:gd name="connsiteX3-23" fmla="*/ 7194823 w 7194823"/>
                <a:gd name="connsiteY3-24" fmla="*/ 37064 h 334304"/>
                <a:gd name="connsiteX0-25" fmla="*/ 0 w 7194823"/>
                <a:gd name="connsiteY0-26" fmla="*/ 72918 h 358721"/>
                <a:gd name="connsiteX1-27" fmla="*/ 4369154 w 7194823"/>
                <a:gd name="connsiteY1-28" fmla="*/ 15768 h 358721"/>
                <a:gd name="connsiteX2-29" fmla="*/ 4051911 w 7194823"/>
                <a:gd name="connsiteY2-30" fmla="*/ 358668 h 358721"/>
                <a:gd name="connsiteX3-31" fmla="*/ 7194823 w 7194823"/>
                <a:gd name="connsiteY3-32" fmla="*/ 38628 h 358721"/>
                <a:gd name="connsiteX0-33" fmla="*/ 0 w 6454042"/>
                <a:gd name="connsiteY0-34" fmla="*/ 72918 h 359955"/>
                <a:gd name="connsiteX1-35" fmla="*/ 4369154 w 6454042"/>
                <a:gd name="connsiteY1-36" fmla="*/ 15768 h 359955"/>
                <a:gd name="connsiteX2-37" fmla="*/ 4051911 w 6454042"/>
                <a:gd name="connsiteY2-38" fmla="*/ 358668 h 359955"/>
                <a:gd name="connsiteX3-39" fmla="*/ 6454042 w 6454042"/>
                <a:gd name="connsiteY3-40" fmla="*/ 112769 h 359955"/>
                <a:gd name="connsiteX0-41" fmla="*/ 0 w 6454042"/>
                <a:gd name="connsiteY0-42" fmla="*/ 62493 h 349247"/>
                <a:gd name="connsiteX1-43" fmla="*/ 4122228 w 6454042"/>
                <a:gd name="connsiteY1-44" fmla="*/ 17700 h 349247"/>
                <a:gd name="connsiteX2-45" fmla="*/ 4051911 w 6454042"/>
                <a:gd name="connsiteY2-46" fmla="*/ 348243 h 349247"/>
                <a:gd name="connsiteX3-47" fmla="*/ 6454042 w 6454042"/>
                <a:gd name="connsiteY3-48" fmla="*/ 102344 h 349247"/>
                <a:gd name="connsiteX0-49" fmla="*/ 0 w 4341830"/>
                <a:gd name="connsiteY0-50" fmla="*/ 62493 h 348243"/>
                <a:gd name="connsiteX1-51" fmla="*/ 4122228 w 4341830"/>
                <a:gd name="connsiteY1-52" fmla="*/ 17700 h 348243"/>
                <a:gd name="connsiteX2-53" fmla="*/ 4051911 w 4341830"/>
                <a:gd name="connsiteY2-54" fmla="*/ 348243 h 348243"/>
                <a:gd name="connsiteX0-55" fmla="*/ 0 w 4122228"/>
                <a:gd name="connsiteY0-56" fmla="*/ 62493 h 62493"/>
                <a:gd name="connsiteX1-57" fmla="*/ 4122228 w 4122228"/>
                <a:gd name="connsiteY1-58" fmla="*/ 17700 h 62493"/>
                <a:gd name="connsiteX0-59" fmla="*/ 0 w 4122228"/>
                <a:gd name="connsiteY0-60" fmla="*/ 44793 h 66159"/>
                <a:gd name="connsiteX1-61" fmla="*/ 4122228 w 4122228"/>
                <a:gd name="connsiteY1-62" fmla="*/ 0 h 66159"/>
                <a:gd name="connsiteX0-63" fmla="*/ 0 w 4245691"/>
                <a:gd name="connsiteY0-64" fmla="*/ 156004 h 156004"/>
                <a:gd name="connsiteX1-65" fmla="*/ 4245691 w 4245691"/>
                <a:gd name="connsiteY1-66" fmla="*/ 0 h 156004"/>
                <a:gd name="connsiteX0-67" fmla="*/ 0 w 4245691"/>
                <a:gd name="connsiteY0-68" fmla="*/ 156004 h 163985"/>
                <a:gd name="connsiteX1-69" fmla="*/ 4245691 w 4245691"/>
                <a:gd name="connsiteY1-70" fmla="*/ 0 h 163985"/>
                <a:gd name="connsiteX0-71" fmla="*/ 0 w 5449458"/>
                <a:gd name="connsiteY0-72" fmla="*/ 143648 h 143648"/>
                <a:gd name="connsiteX1-73" fmla="*/ 5449458 w 5449458"/>
                <a:gd name="connsiteY1-74" fmla="*/ 0 h 143648"/>
                <a:gd name="connsiteX0-75" fmla="*/ 0 w 5449458"/>
                <a:gd name="connsiteY0-76" fmla="*/ 143648 h 260913"/>
                <a:gd name="connsiteX1-77" fmla="*/ 1990356 w 5449458"/>
                <a:gd name="connsiteY1-78" fmla="*/ 260339 h 260913"/>
                <a:gd name="connsiteX2-79" fmla="*/ 5449458 w 5449458"/>
                <a:gd name="connsiteY2-80" fmla="*/ 0 h 260913"/>
                <a:gd name="connsiteX0-81" fmla="*/ 0 w 4693246"/>
                <a:gd name="connsiteY0-82" fmla="*/ 169 h 463018"/>
                <a:gd name="connsiteX1-83" fmla="*/ 1234144 w 4693246"/>
                <a:gd name="connsiteY1-84" fmla="*/ 462849 h 463018"/>
                <a:gd name="connsiteX2-85" fmla="*/ 4693246 w 4693246"/>
                <a:gd name="connsiteY2-86" fmla="*/ 202510 h 463018"/>
                <a:gd name="connsiteX0-87" fmla="*/ 153395 w 4846641"/>
                <a:gd name="connsiteY0-88" fmla="*/ 0 h 462988"/>
                <a:gd name="connsiteX1-89" fmla="*/ 1387539 w 4846641"/>
                <a:gd name="connsiteY1-90" fmla="*/ 462680 h 462988"/>
                <a:gd name="connsiteX2-91" fmla="*/ 4846641 w 4846641"/>
                <a:gd name="connsiteY2-92" fmla="*/ 202341 h 462988"/>
                <a:gd name="connsiteX0-93" fmla="*/ 212160 w 4457851"/>
                <a:gd name="connsiteY0-94" fmla="*/ 0 h 462988"/>
                <a:gd name="connsiteX1-95" fmla="*/ 998749 w 4457851"/>
                <a:gd name="connsiteY1-96" fmla="*/ 462680 h 462988"/>
                <a:gd name="connsiteX2-97" fmla="*/ 4457851 w 4457851"/>
                <a:gd name="connsiteY2-98" fmla="*/ 202341 h 462988"/>
                <a:gd name="connsiteX0-99" fmla="*/ 238795 w 4484486"/>
                <a:gd name="connsiteY0-100" fmla="*/ 0 h 462868"/>
                <a:gd name="connsiteX1-101" fmla="*/ 1025384 w 4484486"/>
                <a:gd name="connsiteY1-102" fmla="*/ 462680 h 462868"/>
                <a:gd name="connsiteX2-103" fmla="*/ 4484486 w 4484486"/>
                <a:gd name="connsiteY2-104" fmla="*/ 202341 h 462868"/>
                <a:gd name="connsiteX0-105" fmla="*/ 410770 w 4656461"/>
                <a:gd name="connsiteY0-106" fmla="*/ 0 h 425815"/>
                <a:gd name="connsiteX1-107" fmla="*/ 595476 w 4656461"/>
                <a:gd name="connsiteY1-108" fmla="*/ 425610 h 425815"/>
                <a:gd name="connsiteX2-109" fmla="*/ 4656461 w 4656461"/>
                <a:gd name="connsiteY2-110" fmla="*/ 202341 h 425815"/>
                <a:gd name="connsiteX0-111" fmla="*/ 410770 w 4656461"/>
                <a:gd name="connsiteY0-112" fmla="*/ 0 h 364069"/>
                <a:gd name="connsiteX1-113" fmla="*/ 595476 w 4656461"/>
                <a:gd name="connsiteY1-114" fmla="*/ 363827 h 364069"/>
                <a:gd name="connsiteX2-115" fmla="*/ 4656461 w 4656461"/>
                <a:gd name="connsiteY2-116" fmla="*/ 202341 h 364069"/>
                <a:gd name="connsiteX0-117" fmla="*/ 558636 w 4511100"/>
                <a:gd name="connsiteY0-118" fmla="*/ 0 h 388767"/>
                <a:gd name="connsiteX1-119" fmla="*/ 450115 w 4511100"/>
                <a:gd name="connsiteY1-120" fmla="*/ 388541 h 388767"/>
                <a:gd name="connsiteX2-121" fmla="*/ 4511100 w 4511100"/>
                <a:gd name="connsiteY2-122" fmla="*/ 227055 h 388767"/>
                <a:gd name="connsiteX0-123" fmla="*/ 445007 w 4613533"/>
                <a:gd name="connsiteY0-124" fmla="*/ 0 h 413467"/>
                <a:gd name="connsiteX1-125" fmla="*/ 552548 w 4613533"/>
                <a:gd name="connsiteY1-126" fmla="*/ 413255 h 413467"/>
                <a:gd name="connsiteX2-127" fmla="*/ 4613533 w 4613533"/>
                <a:gd name="connsiteY2-128" fmla="*/ 251769 h 413467"/>
                <a:gd name="connsiteX0-129" fmla="*/ 437894 w 4606420"/>
                <a:gd name="connsiteY0-130" fmla="*/ 0 h 351722"/>
                <a:gd name="connsiteX1-131" fmla="*/ 560868 w 4606420"/>
                <a:gd name="connsiteY1-132" fmla="*/ 351471 h 351722"/>
                <a:gd name="connsiteX2-133" fmla="*/ 4606420 w 4606420"/>
                <a:gd name="connsiteY2-134" fmla="*/ 251769 h 351722"/>
                <a:gd name="connsiteX0-135" fmla="*/ 424068 w 4592594"/>
                <a:gd name="connsiteY0-136" fmla="*/ 0 h 401116"/>
                <a:gd name="connsiteX1-137" fmla="*/ 577907 w 4592594"/>
                <a:gd name="connsiteY1-138" fmla="*/ 400898 h 401116"/>
                <a:gd name="connsiteX2-139" fmla="*/ 4592594 w 4592594"/>
                <a:gd name="connsiteY2-140" fmla="*/ 251769 h 401116"/>
                <a:gd name="connsiteX0-141" fmla="*/ 424068 w 4592594"/>
                <a:gd name="connsiteY0-142" fmla="*/ 0 h 401116"/>
                <a:gd name="connsiteX1-143" fmla="*/ 577907 w 4592594"/>
                <a:gd name="connsiteY1-144" fmla="*/ 400898 h 401116"/>
                <a:gd name="connsiteX2-145" fmla="*/ 4592594 w 4592594"/>
                <a:gd name="connsiteY2-146" fmla="*/ 338266 h 401116"/>
                <a:gd name="connsiteX0-147" fmla="*/ 391353 w 4638179"/>
                <a:gd name="connsiteY0-148" fmla="*/ 0 h 401116"/>
                <a:gd name="connsiteX1-149" fmla="*/ 623492 w 4638179"/>
                <a:gd name="connsiteY1-150" fmla="*/ 400898 h 401116"/>
                <a:gd name="connsiteX2-151" fmla="*/ 4638179 w 4638179"/>
                <a:gd name="connsiteY2-152" fmla="*/ 338266 h 401116"/>
                <a:gd name="connsiteX0-153" fmla="*/ 391353 w 4904398"/>
                <a:gd name="connsiteY0-154" fmla="*/ 0 h 401116"/>
                <a:gd name="connsiteX1-155" fmla="*/ 623492 w 4904398"/>
                <a:gd name="connsiteY1-156" fmla="*/ 400898 h 401116"/>
                <a:gd name="connsiteX2-157" fmla="*/ 4904398 w 4904398"/>
                <a:gd name="connsiteY2-158" fmla="*/ 322224 h 40111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904398" h="401116">
                  <a:moveTo>
                    <a:pt x="391353" y="0"/>
                  </a:moveTo>
                  <a:cubicBezTo>
                    <a:pt x="-226127" y="38897"/>
                    <a:pt x="-86259" y="411428"/>
                    <a:pt x="623492" y="400898"/>
                  </a:cubicBezTo>
                  <a:lnTo>
                    <a:pt x="4904398" y="322224"/>
                  </a:lnTo>
                </a:path>
              </a:pathLst>
            </a:custGeom>
            <a:noFill/>
            <a:ln w="25400" cap="rnd">
              <a:solidFill>
                <a:schemeClr val="tx1">
                  <a:lumMod val="85000"/>
                  <a:lumOff val="15000"/>
                </a:schemeClr>
              </a:solidFill>
              <a:prstDash val="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240816" y="5902381"/>
              <a:ext cx="401032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cs typeface="+mn-ea"/>
                  <a:sym typeface="+mn-lt"/>
                </a:rPr>
                <a:t>4.</a:t>
              </a:r>
              <a:r>
                <a:rPr lang="en-US" altLang="zh-CN" sz="2800" b="1" dirty="0"/>
                <a:t> Experiments</a:t>
              </a:r>
              <a:r>
                <a:rPr lang="zh-CN" altLang="en-US" sz="2800" b="1" dirty="0"/>
                <a:t> </a:t>
              </a:r>
              <a:r>
                <a:rPr lang="en-US" altLang="zh-CN" sz="2800" b="1" dirty="0"/>
                <a:t>results</a:t>
              </a:r>
              <a:endParaRPr lang="zh-CN" altLang="en-US" sz="2800" b="1" dirty="0">
                <a:cs typeface="+mn-ea"/>
                <a:sym typeface="+mn-lt"/>
              </a:endParaRPr>
            </a:p>
            <a:p>
              <a:endParaRPr lang="zh-CN" altLang="en-US" sz="2800" dirty="0">
                <a:cs typeface="+mn-ea"/>
                <a:sym typeface="+mn-lt"/>
              </a:endParaRPr>
            </a:p>
          </p:txBody>
        </p:sp>
        <p:grpSp>
          <p:nvGrpSpPr>
            <p:cNvPr id="47" name="Group 4"/>
            <p:cNvGrpSpPr>
              <a:grpSpLocks noChangeAspect="1"/>
            </p:cNvGrpSpPr>
            <p:nvPr/>
          </p:nvGrpSpPr>
          <p:grpSpPr bwMode="auto">
            <a:xfrm flipV="1">
              <a:off x="5905515" y="5336830"/>
              <a:ext cx="732153" cy="755559"/>
              <a:chOff x="1308" y="1009"/>
              <a:chExt cx="1001" cy="1033"/>
            </a:xfrm>
          </p:grpSpPr>
          <p:sp>
            <p:nvSpPr>
              <p:cNvPr id="48" name="Freeform 5"/>
              <p:cNvSpPr/>
              <p:nvPr/>
            </p:nvSpPr>
            <p:spPr bwMode="auto">
              <a:xfrm>
                <a:off x="1533" y="1009"/>
                <a:ext cx="571" cy="830"/>
              </a:xfrm>
              <a:custGeom>
                <a:avLst/>
                <a:gdLst>
                  <a:gd name="T0" fmla="*/ 404 w 439"/>
                  <a:gd name="T1" fmla="*/ 298 h 638"/>
                  <a:gd name="T2" fmla="*/ 321 w 439"/>
                  <a:gd name="T3" fmla="*/ 223 h 638"/>
                  <a:gd name="T4" fmla="*/ 321 w 439"/>
                  <a:gd name="T5" fmla="*/ 50 h 638"/>
                  <a:gd name="T6" fmla="*/ 318 w 439"/>
                  <a:gd name="T7" fmla="*/ 41 h 638"/>
                  <a:gd name="T8" fmla="*/ 221 w 439"/>
                  <a:gd name="T9" fmla="*/ 0 h 638"/>
                  <a:gd name="T10" fmla="*/ 118 w 439"/>
                  <a:gd name="T11" fmla="*/ 40 h 638"/>
                  <a:gd name="T12" fmla="*/ 114 w 439"/>
                  <a:gd name="T13" fmla="*/ 50 h 638"/>
                  <a:gd name="T14" fmla="*/ 114 w 439"/>
                  <a:gd name="T15" fmla="*/ 225 h 638"/>
                  <a:gd name="T16" fmla="*/ 34 w 439"/>
                  <a:gd name="T17" fmla="*/ 300 h 638"/>
                  <a:gd name="T18" fmla="*/ 0 w 439"/>
                  <a:gd name="T19" fmla="*/ 418 h 638"/>
                  <a:gd name="T20" fmla="*/ 220 w 439"/>
                  <a:gd name="T21" fmla="*/ 638 h 638"/>
                  <a:gd name="T22" fmla="*/ 439 w 439"/>
                  <a:gd name="T23" fmla="*/ 418 h 638"/>
                  <a:gd name="T24" fmla="*/ 404 w 439"/>
                  <a:gd name="T25" fmla="*/ 29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38">
                    <a:moveTo>
                      <a:pt x="404" y="298"/>
                    </a:moveTo>
                    <a:cubicBezTo>
                      <a:pt x="383" y="267"/>
                      <a:pt x="355" y="241"/>
                      <a:pt x="321" y="223"/>
                    </a:cubicBezTo>
                    <a:cubicBezTo>
                      <a:pt x="321" y="222"/>
                      <a:pt x="321" y="50"/>
                      <a:pt x="321" y="50"/>
                    </a:cubicBezTo>
                    <a:cubicBezTo>
                      <a:pt x="321" y="47"/>
                      <a:pt x="320" y="44"/>
                      <a:pt x="318" y="41"/>
                    </a:cubicBezTo>
                    <a:cubicBezTo>
                      <a:pt x="316" y="39"/>
                      <a:pt x="282" y="0"/>
                      <a:pt x="221" y="0"/>
                    </a:cubicBezTo>
                    <a:cubicBezTo>
                      <a:pt x="162" y="0"/>
                      <a:pt x="120" y="38"/>
                      <a:pt x="118" y="40"/>
                    </a:cubicBezTo>
                    <a:cubicBezTo>
                      <a:pt x="116" y="43"/>
                      <a:pt x="114" y="46"/>
                      <a:pt x="114" y="50"/>
                    </a:cubicBezTo>
                    <a:cubicBezTo>
                      <a:pt x="114" y="50"/>
                      <a:pt x="114" y="223"/>
                      <a:pt x="114" y="225"/>
                    </a:cubicBezTo>
                    <a:cubicBezTo>
                      <a:pt x="81" y="243"/>
                      <a:pt x="54" y="269"/>
                      <a:pt x="34" y="300"/>
                    </a:cubicBezTo>
                    <a:cubicBezTo>
                      <a:pt x="11" y="335"/>
                      <a:pt x="0" y="376"/>
                      <a:pt x="0" y="418"/>
                    </a:cubicBezTo>
                    <a:cubicBezTo>
                      <a:pt x="0" y="539"/>
                      <a:pt x="98" y="638"/>
                      <a:pt x="220" y="638"/>
                    </a:cubicBezTo>
                    <a:cubicBezTo>
                      <a:pt x="341" y="638"/>
                      <a:pt x="439" y="539"/>
                      <a:pt x="439" y="418"/>
                    </a:cubicBezTo>
                    <a:cubicBezTo>
                      <a:pt x="439" y="375"/>
                      <a:pt x="427" y="334"/>
                      <a:pt x="404" y="298"/>
                    </a:cubicBezTo>
                    <a:close/>
                  </a:path>
                </a:pathLst>
              </a:cu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9" name="Freeform 6"/>
              <p:cNvSpPr>
                <a:spLocks noEditPoints="1"/>
              </p:cNvSpPr>
              <p:nvPr/>
            </p:nvSpPr>
            <p:spPr bwMode="auto">
              <a:xfrm>
                <a:off x="1526" y="1009"/>
                <a:ext cx="573" cy="830"/>
              </a:xfrm>
              <a:custGeom>
                <a:avLst/>
                <a:gdLst>
                  <a:gd name="T0" fmla="*/ 440 w 440"/>
                  <a:gd name="T1" fmla="*/ 418 h 638"/>
                  <a:gd name="T2" fmla="*/ 322 w 440"/>
                  <a:gd name="T3" fmla="*/ 223 h 638"/>
                  <a:gd name="T4" fmla="*/ 319 w 440"/>
                  <a:gd name="T5" fmla="*/ 41 h 638"/>
                  <a:gd name="T6" fmla="*/ 119 w 440"/>
                  <a:gd name="T7" fmla="*/ 40 h 638"/>
                  <a:gd name="T8" fmla="*/ 114 w 440"/>
                  <a:gd name="T9" fmla="*/ 225 h 638"/>
                  <a:gd name="T10" fmla="*/ 0 w 440"/>
                  <a:gd name="T11" fmla="*/ 418 h 638"/>
                  <a:gd name="T12" fmla="*/ 143 w 440"/>
                  <a:gd name="T13" fmla="*/ 75 h 638"/>
                  <a:gd name="T14" fmla="*/ 294 w 440"/>
                  <a:gd name="T15" fmla="*/ 134 h 638"/>
                  <a:gd name="T16" fmla="*/ 143 w 440"/>
                  <a:gd name="T17" fmla="*/ 75 h 638"/>
                  <a:gd name="T18" fmla="*/ 294 w 440"/>
                  <a:gd name="T19" fmla="*/ 162 h 638"/>
                  <a:gd name="T20" fmla="*/ 294 w 440"/>
                  <a:gd name="T21" fmla="*/ 189 h 638"/>
                  <a:gd name="T22" fmla="*/ 143 w 440"/>
                  <a:gd name="T23" fmla="*/ 134 h 638"/>
                  <a:gd name="T24" fmla="*/ 213 w 440"/>
                  <a:gd name="T25" fmla="*/ 411 h 638"/>
                  <a:gd name="T26" fmla="*/ 184 w 440"/>
                  <a:gd name="T27" fmla="*/ 400 h 638"/>
                  <a:gd name="T28" fmla="*/ 196 w 440"/>
                  <a:gd name="T29" fmla="*/ 200 h 638"/>
                  <a:gd name="T30" fmla="*/ 230 w 440"/>
                  <a:gd name="T31" fmla="*/ 228 h 638"/>
                  <a:gd name="T32" fmla="*/ 218 w 440"/>
                  <a:gd name="T33" fmla="*/ 408 h 638"/>
                  <a:gd name="T34" fmla="*/ 213 w 440"/>
                  <a:gd name="T35" fmla="*/ 459 h 638"/>
                  <a:gd name="T36" fmla="*/ 213 w 440"/>
                  <a:gd name="T37" fmla="*/ 435 h 638"/>
                  <a:gd name="T38" fmla="*/ 136 w 440"/>
                  <a:gd name="T39" fmla="*/ 245 h 638"/>
                  <a:gd name="T40" fmla="*/ 143 w 440"/>
                  <a:gd name="T41" fmla="*/ 191 h 638"/>
                  <a:gd name="T42" fmla="*/ 183 w 440"/>
                  <a:gd name="T43" fmla="*/ 228 h 638"/>
                  <a:gd name="T44" fmla="*/ 146 w 440"/>
                  <a:gd name="T45" fmla="*/ 411 h 638"/>
                  <a:gd name="T46" fmla="*/ 139 w 440"/>
                  <a:gd name="T47" fmla="*/ 470 h 638"/>
                  <a:gd name="T48" fmla="*/ 181 w 440"/>
                  <a:gd name="T49" fmla="*/ 421 h 638"/>
                  <a:gd name="T50" fmla="*/ 188 w 440"/>
                  <a:gd name="T51" fmla="*/ 450 h 638"/>
                  <a:gd name="T52" fmla="*/ 237 w 440"/>
                  <a:gd name="T53" fmla="*/ 450 h 638"/>
                  <a:gd name="T54" fmla="*/ 245 w 440"/>
                  <a:gd name="T55" fmla="*/ 421 h 638"/>
                  <a:gd name="T56" fmla="*/ 286 w 440"/>
                  <a:gd name="T57" fmla="*/ 470 h 638"/>
                  <a:gd name="T58" fmla="*/ 279 w 440"/>
                  <a:gd name="T59" fmla="*/ 411 h 638"/>
                  <a:gd name="T60" fmla="*/ 243 w 440"/>
                  <a:gd name="T61" fmla="*/ 228 h 638"/>
                  <a:gd name="T62" fmla="*/ 294 w 440"/>
                  <a:gd name="T63" fmla="*/ 217 h 638"/>
                  <a:gd name="T64" fmla="*/ 302 w 440"/>
                  <a:gd name="T65" fmla="*/ 244 h 638"/>
                  <a:gd name="T66" fmla="*/ 220 w 440"/>
                  <a:gd name="T67" fmla="*/ 610 h 638"/>
                  <a:gd name="T68" fmla="*/ 136 w 440"/>
                  <a:gd name="T69" fmla="*/ 245 h 638"/>
                  <a:gd name="T70" fmla="*/ 160 w 440"/>
                  <a:gd name="T71" fmla="*/ 443 h 638"/>
                  <a:gd name="T72" fmla="*/ 143 w 440"/>
                  <a:gd name="T73" fmla="*/ 447 h 638"/>
                  <a:gd name="T74" fmla="*/ 168 w 440"/>
                  <a:gd name="T75" fmla="*/ 422 h 638"/>
                  <a:gd name="T76" fmla="*/ 273 w 440"/>
                  <a:gd name="T77" fmla="*/ 429 h 638"/>
                  <a:gd name="T78" fmla="*/ 280 w 440"/>
                  <a:gd name="T79" fmla="*/ 452 h 638"/>
                  <a:gd name="T80" fmla="*/ 258 w 440"/>
                  <a:gd name="T81" fmla="*/ 422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40" h="638">
                    <a:moveTo>
                      <a:pt x="220" y="638"/>
                    </a:moveTo>
                    <a:cubicBezTo>
                      <a:pt x="342" y="638"/>
                      <a:pt x="440" y="539"/>
                      <a:pt x="440" y="418"/>
                    </a:cubicBezTo>
                    <a:cubicBezTo>
                      <a:pt x="440" y="375"/>
                      <a:pt x="428" y="334"/>
                      <a:pt x="405" y="298"/>
                    </a:cubicBezTo>
                    <a:cubicBezTo>
                      <a:pt x="384" y="267"/>
                      <a:pt x="356" y="241"/>
                      <a:pt x="322" y="223"/>
                    </a:cubicBezTo>
                    <a:cubicBezTo>
                      <a:pt x="322" y="222"/>
                      <a:pt x="322" y="50"/>
                      <a:pt x="322" y="50"/>
                    </a:cubicBezTo>
                    <a:cubicBezTo>
                      <a:pt x="322" y="47"/>
                      <a:pt x="321" y="44"/>
                      <a:pt x="319" y="41"/>
                    </a:cubicBezTo>
                    <a:cubicBezTo>
                      <a:pt x="317" y="39"/>
                      <a:pt x="283" y="0"/>
                      <a:pt x="222" y="0"/>
                    </a:cubicBezTo>
                    <a:cubicBezTo>
                      <a:pt x="162" y="0"/>
                      <a:pt x="121" y="38"/>
                      <a:pt x="119" y="40"/>
                    </a:cubicBezTo>
                    <a:cubicBezTo>
                      <a:pt x="117" y="43"/>
                      <a:pt x="115" y="46"/>
                      <a:pt x="115" y="50"/>
                    </a:cubicBezTo>
                    <a:cubicBezTo>
                      <a:pt x="115" y="50"/>
                      <a:pt x="115" y="223"/>
                      <a:pt x="114" y="225"/>
                    </a:cubicBezTo>
                    <a:cubicBezTo>
                      <a:pt x="82" y="243"/>
                      <a:pt x="55" y="269"/>
                      <a:pt x="35" y="300"/>
                    </a:cubicBezTo>
                    <a:cubicBezTo>
                      <a:pt x="12" y="335"/>
                      <a:pt x="0" y="376"/>
                      <a:pt x="0" y="418"/>
                    </a:cubicBezTo>
                    <a:cubicBezTo>
                      <a:pt x="0" y="539"/>
                      <a:pt x="99" y="638"/>
                      <a:pt x="220" y="638"/>
                    </a:cubicBezTo>
                    <a:close/>
                    <a:moveTo>
                      <a:pt x="143" y="75"/>
                    </a:moveTo>
                    <a:cubicBezTo>
                      <a:pt x="294" y="102"/>
                      <a:pt x="294" y="102"/>
                      <a:pt x="294" y="102"/>
                    </a:cubicBezTo>
                    <a:cubicBezTo>
                      <a:pt x="294" y="134"/>
                      <a:pt x="294" y="134"/>
                      <a:pt x="294" y="134"/>
                    </a:cubicBezTo>
                    <a:cubicBezTo>
                      <a:pt x="143" y="106"/>
                      <a:pt x="143" y="106"/>
                      <a:pt x="143" y="106"/>
                    </a:cubicBezTo>
                    <a:lnTo>
                      <a:pt x="143" y="75"/>
                    </a:lnTo>
                    <a:close/>
                    <a:moveTo>
                      <a:pt x="143" y="134"/>
                    </a:moveTo>
                    <a:cubicBezTo>
                      <a:pt x="294" y="162"/>
                      <a:pt x="294" y="162"/>
                      <a:pt x="294" y="162"/>
                    </a:cubicBezTo>
                    <a:cubicBezTo>
                      <a:pt x="294" y="180"/>
                      <a:pt x="294" y="180"/>
                      <a:pt x="294" y="180"/>
                    </a:cubicBezTo>
                    <a:cubicBezTo>
                      <a:pt x="294" y="189"/>
                      <a:pt x="294" y="189"/>
                      <a:pt x="294" y="189"/>
                    </a:cubicBezTo>
                    <a:cubicBezTo>
                      <a:pt x="143" y="163"/>
                      <a:pt x="143" y="163"/>
                      <a:pt x="143" y="163"/>
                    </a:cubicBezTo>
                    <a:lnTo>
                      <a:pt x="143" y="134"/>
                    </a:lnTo>
                    <a:close/>
                    <a:moveTo>
                      <a:pt x="218" y="408"/>
                    </a:moveTo>
                    <a:cubicBezTo>
                      <a:pt x="216" y="409"/>
                      <a:pt x="214" y="410"/>
                      <a:pt x="213" y="411"/>
                    </a:cubicBezTo>
                    <a:cubicBezTo>
                      <a:pt x="211" y="410"/>
                      <a:pt x="209" y="409"/>
                      <a:pt x="207" y="408"/>
                    </a:cubicBezTo>
                    <a:cubicBezTo>
                      <a:pt x="201" y="404"/>
                      <a:pt x="193" y="402"/>
                      <a:pt x="184" y="400"/>
                    </a:cubicBezTo>
                    <a:cubicBezTo>
                      <a:pt x="191" y="354"/>
                      <a:pt x="194" y="273"/>
                      <a:pt x="195" y="228"/>
                    </a:cubicBezTo>
                    <a:cubicBezTo>
                      <a:pt x="195" y="215"/>
                      <a:pt x="196" y="205"/>
                      <a:pt x="196" y="200"/>
                    </a:cubicBezTo>
                    <a:cubicBezTo>
                      <a:pt x="230" y="206"/>
                      <a:pt x="230" y="206"/>
                      <a:pt x="230" y="206"/>
                    </a:cubicBezTo>
                    <a:cubicBezTo>
                      <a:pt x="230" y="211"/>
                      <a:pt x="230" y="219"/>
                      <a:pt x="230" y="228"/>
                    </a:cubicBezTo>
                    <a:cubicBezTo>
                      <a:pt x="231" y="273"/>
                      <a:pt x="234" y="354"/>
                      <a:pt x="241" y="400"/>
                    </a:cubicBezTo>
                    <a:cubicBezTo>
                      <a:pt x="233" y="402"/>
                      <a:pt x="225" y="404"/>
                      <a:pt x="218" y="408"/>
                    </a:cubicBezTo>
                    <a:close/>
                    <a:moveTo>
                      <a:pt x="225" y="448"/>
                    </a:moveTo>
                    <a:cubicBezTo>
                      <a:pt x="224" y="452"/>
                      <a:pt x="218" y="459"/>
                      <a:pt x="213" y="459"/>
                    </a:cubicBezTo>
                    <a:cubicBezTo>
                      <a:pt x="208" y="459"/>
                      <a:pt x="201" y="452"/>
                      <a:pt x="201" y="448"/>
                    </a:cubicBezTo>
                    <a:cubicBezTo>
                      <a:pt x="201" y="445"/>
                      <a:pt x="204" y="439"/>
                      <a:pt x="213" y="435"/>
                    </a:cubicBezTo>
                    <a:cubicBezTo>
                      <a:pt x="221" y="439"/>
                      <a:pt x="225" y="445"/>
                      <a:pt x="225" y="448"/>
                    </a:cubicBezTo>
                    <a:close/>
                    <a:moveTo>
                      <a:pt x="136" y="245"/>
                    </a:moveTo>
                    <a:cubicBezTo>
                      <a:pt x="144" y="242"/>
                      <a:pt x="144" y="242"/>
                      <a:pt x="144" y="242"/>
                    </a:cubicBezTo>
                    <a:cubicBezTo>
                      <a:pt x="143" y="191"/>
                      <a:pt x="143" y="191"/>
                      <a:pt x="143" y="191"/>
                    </a:cubicBezTo>
                    <a:cubicBezTo>
                      <a:pt x="183" y="198"/>
                      <a:pt x="183" y="198"/>
                      <a:pt x="183" y="198"/>
                    </a:cubicBezTo>
                    <a:cubicBezTo>
                      <a:pt x="183" y="205"/>
                      <a:pt x="183" y="215"/>
                      <a:pt x="183" y="228"/>
                    </a:cubicBezTo>
                    <a:cubicBezTo>
                      <a:pt x="181" y="278"/>
                      <a:pt x="178" y="360"/>
                      <a:pt x="172" y="400"/>
                    </a:cubicBezTo>
                    <a:cubicBezTo>
                      <a:pt x="162" y="401"/>
                      <a:pt x="153" y="404"/>
                      <a:pt x="146" y="411"/>
                    </a:cubicBezTo>
                    <a:cubicBezTo>
                      <a:pt x="138" y="418"/>
                      <a:pt x="133" y="429"/>
                      <a:pt x="131" y="441"/>
                    </a:cubicBezTo>
                    <a:cubicBezTo>
                      <a:pt x="129" y="453"/>
                      <a:pt x="132" y="464"/>
                      <a:pt x="139" y="470"/>
                    </a:cubicBezTo>
                    <a:cubicBezTo>
                      <a:pt x="146" y="477"/>
                      <a:pt x="158" y="477"/>
                      <a:pt x="170" y="457"/>
                    </a:cubicBezTo>
                    <a:cubicBezTo>
                      <a:pt x="174" y="449"/>
                      <a:pt x="178" y="436"/>
                      <a:pt x="181" y="421"/>
                    </a:cubicBezTo>
                    <a:cubicBezTo>
                      <a:pt x="186" y="421"/>
                      <a:pt x="192" y="423"/>
                      <a:pt x="197" y="425"/>
                    </a:cubicBezTo>
                    <a:cubicBezTo>
                      <a:pt x="189" y="434"/>
                      <a:pt x="188" y="444"/>
                      <a:pt x="188" y="450"/>
                    </a:cubicBezTo>
                    <a:cubicBezTo>
                      <a:pt x="189" y="464"/>
                      <a:pt x="200" y="480"/>
                      <a:pt x="213" y="480"/>
                    </a:cubicBezTo>
                    <a:cubicBezTo>
                      <a:pt x="225" y="480"/>
                      <a:pt x="236" y="464"/>
                      <a:pt x="237" y="450"/>
                    </a:cubicBezTo>
                    <a:cubicBezTo>
                      <a:pt x="237" y="444"/>
                      <a:pt x="236" y="434"/>
                      <a:pt x="229" y="425"/>
                    </a:cubicBezTo>
                    <a:cubicBezTo>
                      <a:pt x="234" y="423"/>
                      <a:pt x="239" y="421"/>
                      <a:pt x="245" y="421"/>
                    </a:cubicBezTo>
                    <a:cubicBezTo>
                      <a:pt x="248" y="436"/>
                      <a:pt x="251" y="449"/>
                      <a:pt x="256" y="457"/>
                    </a:cubicBezTo>
                    <a:cubicBezTo>
                      <a:pt x="267" y="477"/>
                      <a:pt x="279" y="477"/>
                      <a:pt x="286" y="470"/>
                    </a:cubicBezTo>
                    <a:cubicBezTo>
                      <a:pt x="293" y="464"/>
                      <a:pt x="296" y="453"/>
                      <a:pt x="294" y="441"/>
                    </a:cubicBezTo>
                    <a:cubicBezTo>
                      <a:pt x="292" y="429"/>
                      <a:pt x="287" y="418"/>
                      <a:pt x="279" y="411"/>
                    </a:cubicBezTo>
                    <a:cubicBezTo>
                      <a:pt x="272" y="404"/>
                      <a:pt x="263" y="401"/>
                      <a:pt x="254" y="400"/>
                    </a:cubicBezTo>
                    <a:cubicBezTo>
                      <a:pt x="247" y="360"/>
                      <a:pt x="244" y="278"/>
                      <a:pt x="243" y="228"/>
                    </a:cubicBezTo>
                    <a:cubicBezTo>
                      <a:pt x="243" y="220"/>
                      <a:pt x="242" y="214"/>
                      <a:pt x="242" y="208"/>
                    </a:cubicBezTo>
                    <a:cubicBezTo>
                      <a:pt x="294" y="217"/>
                      <a:pt x="294" y="217"/>
                      <a:pt x="294" y="217"/>
                    </a:cubicBezTo>
                    <a:cubicBezTo>
                      <a:pt x="294" y="240"/>
                      <a:pt x="294" y="240"/>
                      <a:pt x="294" y="240"/>
                    </a:cubicBezTo>
                    <a:cubicBezTo>
                      <a:pt x="302" y="244"/>
                      <a:pt x="302" y="244"/>
                      <a:pt x="302" y="244"/>
                    </a:cubicBezTo>
                    <a:cubicBezTo>
                      <a:pt x="369" y="275"/>
                      <a:pt x="413" y="344"/>
                      <a:pt x="413" y="418"/>
                    </a:cubicBezTo>
                    <a:cubicBezTo>
                      <a:pt x="413" y="524"/>
                      <a:pt x="326" y="610"/>
                      <a:pt x="220" y="610"/>
                    </a:cubicBezTo>
                    <a:cubicBezTo>
                      <a:pt x="114" y="610"/>
                      <a:pt x="28" y="524"/>
                      <a:pt x="28" y="418"/>
                    </a:cubicBezTo>
                    <a:cubicBezTo>
                      <a:pt x="28" y="344"/>
                      <a:pt x="70" y="278"/>
                      <a:pt x="136" y="245"/>
                    </a:cubicBezTo>
                    <a:close/>
                    <a:moveTo>
                      <a:pt x="168" y="422"/>
                    </a:moveTo>
                    <a:cubicBezTo>
                      <a:pt x="165" y="431"/>
                      <a:pt x="163" y="438"/>
                      <a:pt x="160" y="443"/>
                    </a:cubicBezTo>
                    <a:cubicBezTo>
                      <a:pt x="154" y="454"/>
                      <a:pt x="148" y="455"/>
                      <a:pt x="145" y="452"/>
                    </a:cubicBezTo>
                    <a:cubicBezTo>
                      <a:pt x="144" y="451"/>
                      <a:pt x="143" y="449"/>
                      <a:pt x="143" y="447"/>
                    </a:cubicBezTo>
                    <a:cubicBezTo>
                      <a:pt x="144" y="439"/>
                      <a:pt x="147" y="434"/>
                      <a:pt x="152" y="429"/>
                    </a:cubicBezTo>
                    <a:cubicBezTo>
                      <a:pt x="156" y="425"/>
                      <a:pt x="162" y="423"/>
                      <a:pt x="168" y="422"/>
                    </a:cubicBezTo>
                    <a:close/>
                    <a:moveTo>
                      <a:pt x="258" y="422"/>
                    </a:moveTo>
                    <a:cubicBezTo>
                      <a:pt x="264" y="423"/>
                      <a:pt x="269" y="425"/>
                      <a:pt x="273" y="429"/>
                    </a:cubicBezTo>
                    <a:cubicBezTo>
                      <a:pt x="278" y="434"/>
                      <a:pt x="281" y="439"/>
                      <a:pt x="282" y="447"/>
                    </a:cubicBezTo>
                    <a:cubicBezTo>
                      <a:pt x="283" y="449"/>
                      <a:pt x="282" y="451"/>
                      <a:pt x="280" y="452"/>
                    </a:cubicBezTo>
                    <a:cubicBezTo>
                      <a:pt x="277" y="455"/>
                      <a:pt x="271" y="454"/>
                      <a:pt x="265" y="443"/>
                    </a:cubicBezTo>
                    <a:cubicBezTo>
                      <a:pt x="262" y="438"/>
                      <a:pt x="260" y="431"/>
                      <a:pt x="258" y="422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0" name="Freeform 7"/>
              <p:cNvSpPr/>
              <p:nvPr/>
            </p:nvSpPr>
            <p:spPr bwMode="auto">
              <a:xfrm>
                <a:off x="2145" y="1578"/>
                <a:ext cx="164" cy="42"/>
              </a:xfrm>
              <a:custGeom>
                <a:avLst/>
                <a:gdLst>
                  <a:gd name="T0" fmla="*/ 0 w 126"/>
                  <a:gd name="T1" fmla="*/ 16 h 33"/>
                  <a:gd name="T2" fmla="*/ 17 w 126"/>
                  <a:gd name="T3" fmla="*/ 33 h 33"/>
                  <a:gd name="T4" fmla="*/ 109 w 126"/>
                  <a:gd name="T5" fmla="*/ 33 h 33"/>
                  <a:gd name="T6" fmla="*/ 126 w 126"/>
                  <a:gd name="T7" fmla="*/ 16 h 33"/>
                  <a:gd name="T8" fmla="*/ 109 w 126"/>
                  <a:gd name="T9" fmla="*/ 0 h 33"/>
                  <a:gd name="T10" fmla="*/ 17 w 126"/>
                  <a:gd name="T11" fmla="*/ 0 h 33"/>
                  <a:gd name="T12" fmla="*/ 0 w 126"/>
                  <a:gd name="T13" fmla="*/ 1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33">
                    <a:moveTo>
                      <a:pt x="0" y="16"/>
                    </a:moveTo>
                    <a:cubicBezTo>
                      <a:pt x="0" y="25"/>
                      <a:pt x="7" y="33"/>
                      <a:pt x="17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18" y="33"/>
                      <a:pt x="126" y="25"/>
                      <a:pt x="126" y="16"/>
                    </a:cubicBezTo>
                    <a:cubicBezTo>
                      <a:pt x="126" y="7"/>
                      <a:pt x="118" y="0"/>
                      <a:pt x="10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1" name="Freeform 8"/>
              <p:cNvSpPr/>
              <p:nvPr/>
            </p:nvSpPr>
            <p:spPr bwMode="auto">
              <a:xfrm>
                <a:off x="1763" y="1882"/>
                <a:ext cx="44" cy="160"/>
              </a:xfrm>
              <a:custGeom>
                <a:avLst/>
                <a:gdLst>
                  <a:gd name="T0" fmla="*/ 17 w 34"/>
                  <a:gd name="T1" fmla="*/ 0 h 123"/>
                  <a:gd name="T2" fmla="*/ 0 w 34"/>
                  <a:gd name="T3" fmla="*/ 16 h 123"/>
                  <a:gd name="T4" fmla="*/ 0 w 34"/>
                  <a:gd name="T5" fmla="*/ 106 h 123"/>
                  <a:gd name="T6" fmla="*/ 17 w 34"/>
                  <a:gd name="T7" fmla="*/ 123 h 123"/>
                  <a:gd name="T8" fmla="*/ 34 w 34"/>
                  <a:gd name="T9" fmla="*/ 106 h 123"/>
                  <a:gd name="T10" fmla="*/ 34 w 34"/>
                  <a:gd name="T11" fmla="*/ 16 h 123"/>
                  <a:gd name="T12" fmla="*/ 17 w 34"/>
                  <a:gd name="T1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23">
                    <a:moveTo>
                      <a:pt x="17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0" y="115"/>
                      <a:pt x="7" y="123"/>
                      <a:pt x="17" y="123"/>
                    </a:cubicBezTo>
                    <a:cubicBezTo>
                      <a:pt x="26" y="123"/>
                      <a:pt x="34" y="115"/>
                      <a:pt x="34" y="10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6" y="0"/>
                      <a:pt x="17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2" name="Freeform 9"/>
              <p:cNvSpPr/>
              <p:nvPr/>
            </p:nvSpPr>
            <p:spPr bwMode="auto">
              <a:xfrm>
                <a:off x="1308" y="1557"/>
                <a:ext cx="165" cy="44"/>
              </a:xfrm>
              <a:custGeom>
                <a:avLst/>
                <a:gdLst>
                  <a:gd name="T0" fmla="*/ 17 w 127"/>
                  <a:gd name="T1" fmla="*/ 34 h 34"/>
                  <a:gd name="T2" fmla="*/ 110 w 127"/>
                  <a:gd name="T3" fmla="*/ 34 h 34"/>
                  <a:gd name="T4" fmla="*/ 127 w 127"/>
                  <a:gd name="T5" fmla="*/ 17 h 34"/>
                  <a:gd name="T6" fmla="*/ 110 w 127"/>
                  <a:gd name="T7" fmla="*/ 0 h 34"/>
                  <a:gd name="T8" fmla="*/ 17 w 127"/>
                  <a:gd name="T9" fmla="*/ 0 h 34"/>
                  <a:gd name="T10" fmla="*/ 0 w 127"/>
                  <a:gd name="T11" fmla="*/ 17 h 34"/>
                  <a:gd name="T12" fmla="*/ 17 w 127"/>
                  <a:gd name="T13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34">
                    <a:moveTo>
                      <a:pt x="17" y="34"/>
                    </a:moveTo>
                    <a:cubicBezTo>
                      <a:pt x="110" y="34"/>
                      <a:pt x="110" y="34"/>
                      <a:pt x="110" y="34"/>
                    </a:cubicBezTo>
                    <a:cubicBezTo>
                      <a:pt x="119" y="34"/>
                      <a:pt x="127" y="26"/>
                      <a:pt x="127" y="17"/>
                    </a:cubicBezTo>
                    <a:cubicBezTo>
                      <a:pt x="127" y="8"/>
                      <a:pt x="119" y="0"/>
                      <a:pt x="11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26"/>
                      <a:pt x="8" y="34"/>
                      <a:pt x="17" y="3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3" name="Freeform 10"/>
              <p:cNvSpPr/>
              <p:nvPr/>
            </p:nvSpPr>
            <p:spPr bwMode="auto">
              <a:xfrm>
                <a:off x="1403" y="1231"/>
                <a:ext cx="145" cy="117"/>
              </a:xfrm>
              <a:custGeom>
                <a:avLst/>
                <a:gdLst>
                  <a:gd name="T0" fmla="*/ 9 w 112"/>
                  <a:gd name="T1" fmla="*/ 30 h 90"/>
                  <a:gd name="T2" fmla="*/ 83 w 112"/>
                  <a:gd name="T3" fmla="*/ 84 h 90"/>
                  <a:gd name="T4" fmla="*/ 107 w 112"/>
                  <a:gd name="T5" fmla="*/ 81 h 90"/>
                  <a:gd name="T6" fmla="*/ 103 w 112"/>
                  <a:gd name="T7" fmla="*/ 58 h 90"/>
                  <a:gd name="T8" fmla="*/ 30 w 112"/>
                  <a:gd name="T9" fmla="*/ 3 h 90"/>
                  <a:gd name="T10" fmla="*/ 20 w 112"/>
                  <a:gd name="T11" fmla="*/ 0 h 90"/>
                  <a:gd name="T12" fmla="*/ 6 w 112"/>
                  <a:gd name="T13" fmla="*/ 7 h 90"/>
                  <a:gd name="T14" fmla="*/ 9 w 112"/>
                  <a:gd name="T15" fmla="*/ 3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9" y="30"/>
                    </a:moveTo>
                    <a:cubicBezTo>
                      <a:pt x="83" y="84"/>
                      <a:pt x="83" y="84"/>
                      <a:pt x="83" y="84"/>
                    </a:cubicBezTo>
                    <a:cubicBezTo>
                      <a:pt x="90" y="90"/>
                      <a:pt x="101" y="88"/>
                      <a:pt x="107" y="81"/>
                    </a:cubicBezTo>
                    <a:cubicBezTo>
                      <a:pt x="112" y="74"/>
                      <a:pt x="111" y="63"/>
                      <a:pt x="103" y="58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7" y="1"/>
                      <a:pt x="23" y="0"/>
                      <a:pt x="20" y="0"/>
                    </a:cubicBezTo>
                    <a:cubicBezTo>
                      <a:pt x="14" y="0"/>
                      <a:pt x="9" y="2"/>
                      <a:pt x="6" y="7"/>
                    </a:cubicBezTo>
                    <a:cubicBezTo>
                      <a:pt x="0" y="14"/>
                      <a:pt x="2" y="24"/>
                      <a:pt x="9" y="3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4" name="Freeform 11"/>
              <p:cNvSpPr/>
              <p:nvPr/>
            </p:nvSpPr>
            <p:spPr bwMode="auto">
              <a:xfrm>
                <a:off x="2073" y="1231"/>
                <a:ext cx="145" cy="117"/>
              </a:xfrm>
              <a:custGeom>
                <a:avLst/>
                <a:gdLst>
                  <a:gd name="T0" fmla="*/ 29 w 112"/>
                  <a:gd name="T1" fmla="*/ 84 h 90"/>
                  <a:gd name="T2" fmla="*/ 103 w 112"/>
                  <a:gd name="T3" fmla="*/ 30 h 90"/>
                  <a:gd name="T4" fmla="*/ 106 w 112"/>
                  <a:gd name="T5" fmla="*/ 7 h 90"/>
                  <a:gd name="T6" fmla="*/ 92 w 112"/>
                  <a:gd name="T7" fmla="*/ 0 h 90"/>
                  <a:gd name="T8" fmla="*/ 82 w 112"/>
                  <a:gd name="T9" fmla="*/ 3 h 90"/>
                  <a:gd name="T10" fmla="*/ 9 w 112"/>
                  <a:gd name="T11" fmla="*/ 58 h 90"/>
                  <a:gd name="T12" fmla="*/ 5 w 112"/>
                  <a:gd name="T13" fmla="*/ 81 h 90"/>
                  <a:gd name="T14" fmla="*/ 29 w 112"/>
                  <a:gd name="T15" fmla="*/ 8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29" y="84"/>
                    </a:moveTo>
                    <a:cubicBezTo>
                      <a:pt x="103" y="30"/>
                      <a:pt x="103" y="30"/>
                      <a:pt x="103" y="30"/>
                    </a:cubicBezTo>
                    <a:cubicBezTo>
                      <a:pt x="110" y="24"/>
                      <a:pt x="112" y="14"/>
                      <a:pt x="106" y="7"/>
                    </a:cubicBezTo>
                    <a:cubicBezTo>
                      <a:pt x="103" y="2"/>
                      <a:pt x="98" y="0"/>
                      <a:pt x="92" y="0"/>
                    </a:cubicBezTo>
                    <a:cubicBezTo>
                      <a:pt x="89" y="0"/>
                      <a:pt x="85" y="1"/>
                      <a:pt x="82" y="3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" y="63"/>
                      <a:pt x="0" y="74"/>
                      <a:pt x="5" y="81"/>
                    </a:cubicBezTo>
                    <a:cubicBezTo>
                      <a:pt x="11" y="88"/>
                      <a:pt x="22" y="90"/>
                      <a:pt x="29" y="8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5" name="Freeform 12"/>
              <p:cNvSpPr/>
              <p:nvPr/>
            </p:nvSpPr>
            <p:spPr bwMode="auto">
              <a:xfrm>
                <a:off x="1431" y="1813"/>
                <a:ext cx="134" cy="128"/>
              </a:xfrm>
              <a:custGeom>
                <a:avLst/>
                <a:gdLst>
                  <a:gd name="T0" fmla="*/ 84 w 103"/>
                  <a:gd name="T1" fmla="*/ 0 h 98"/>
                  <a:gd name="T2" fmla="*/ 72 w 103"/>
                  <a:gd name="T3" fmla="*/ 4 h 98"/>
                  <a:gd name="T4" fmla="*/ 7 w 103"/>
                  <a:gd name="T5" fmla="*/ 68 h 98"/>
                  <a:gd name="T6" fmla="*/ 7 w 103"/>
                  <a:gd name="T7" fmla="*/ 91 h 98"/>
                  <a:gd name="T8" fmla="*/ 31 w 103"/>
                  <a:gd name="T9" fmla="*/ 91 h 98"/>
                  <a:gd name="T10" fmla="*/ 96 w 103"/>
                  <a:gd name="T11" fmla="*/ 28 h 98"/>
                  <a:gd name="T12" fmla="*/ 96 w 103"/>
                  <a:gd name="T13" fmla="*/ 4 h 98"/>
                  <a:gd name="T14" fmla="*/ 84 w 103"/>
                  <a:gd name="T15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3" h="98">
                    <a:moveTo>
                      <a:pt x="84" y="0"/>
                    </a:moveTo>
                    <a:cubicBezTo>
                      <a:pt x="80" y="0"/>
                      <a:pt x="75" y="1"/>
                      <a:pt x="72" y="4"/>
                    </a:cubicBezTo>
                    <a:cubicBezTo>
                      <a:pt x="7" y="68"/>
                      <a:pt x="7" y="68"/>
                      <a:pt x="7" y="68"/>
                    </a:cubicBezTo>
                    <a:cubicBezTo>
                      <a:pt x="0" y="74"/>
                      <a:pt x="0" y="85"/>
                      <a:pt x="7" y="91"/>
                    </a:cubicBezTo>
                    <a:cubicBezTo>
                      <a:pt x="13" y="98"/>
                      <a:pt x="24" y="98"/>
                      <a:pt x="31" y="91"/>
                    </a:cubicBezTo>
                    <a:cubicBezTo>
                      <a:pt x="96" y="28"/>
                      <a:pt x="96" y="28"/>
                      <a:pt x="96" y="28"/>
                    </a:cubicBezTo>
                    <a:cubicBezTo>
                      <a:pt x="103" y="21"/>
                      <a:pt x="103" y="11"/>
                      <a:pt x="96" y="4"/>
                    </a:cubicBezTo>
                    <a:cubicBezTo>
                      <a:pt x="93" y="1"/>
                      <a:pt x="88" y="0"/>
                      <a:pt x="84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6" name="Freeform 13"/>
              <p:cNvSpPr/>
              <p:nvPr/>
            </p:nvSpPr>
            <p:spPr bwMode="auto">
              <a:xfrm>
                <a:off x="2043" y="1813"/>
                <a:ext cx="132" cy="128"/>
              </a:xfrm>
              <a:custGeom>
                <a:avLst/>
                <a:gdLst>
                  <a:gd name="T0" fmla="*/ 31 w 102"/>
                  <a:gd name="T1" fmla="*/ 4 h 98"/>
                  <a:gd name="T2" fmla="*/ 19 w 102"/>
                  <a:gd name="T3" fmla="*/ 0 h 98"/>
                  <a:gd name="T4" fmla="*/ 7 w 102"/>
                  <a:gd name="T5" fmla="*/ 4 h 98"/>
                  <a:gd name="T6" fmla="*/ 7 w 102"/>
                  <a:gd name="T7" fmla="*/ 28 h 98"/>
                  <a:gd name="T8" fmla="*/ 72 w 102"/>
                  <a:gd name="T9" fmla="*/ 91 h 98"/>
                  <a:gd name="T10" fmla="*/ 96 w 102"/>
                  <a:gd name="T11" fmla="*/ 91 h 98"/>
                  <a:gd name="T12" fmla="*/ 96 w 102"/>
                  <a:gd name="T13" fmla="*/ 68 h 98"/>
                  <a:gd name="T14" fmla="*/ 31 w 102"/>
                  <a:gd name="T15" fmla="*/ 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2" h="98">
                    <a:moveTo>
                      <a:pt x="31" y="4"/>
                    </a:moveTo>
                    <a:cubicBezTo>
                      <a:pt x="27" y="1"/>
                      <a:pt x="23" y="0"/>
                      <a:pt x="19" y="0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0" y="11"/>
                      <a:pt x="0" y="21"/>
                      <a:pt x="7" y="28"/>
                    </a:cubicBezTo>
                    <a:cubicBezTo>
                      <a:pt x="72" y="91"/>
                      <a:pt x="72" y="91"/>
                      <a:pt x="72" y="91"/>
                    </a:cubicBezTo>
                    <a:cubicBezTo>
                      <a:pt x="78" y="98"/>
                      <a:pt x="89" y="98"/>
                      <a:pt x="96" y="91"/>
                    </a:cubicBezTo>
                    <a:cubicBezTo>
                      <a:pt x="102" y="85"/>
                      <a:pt x="102" y="74"/>
                      <a:pt x="96" y="68"/>
                    </a:cubicBezTo>
                    <a:lnTo>
                      <a:pt x="31" y="4"/>
                    </a:ln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57" name="文本框 56"/>
          <p:cNvSpPr txBox="1"/>
          <p:nvPr/>
        </p:nvSpPr>
        <p:spPr>
          <a:xfrm>
            <a:off x="1245832" y="526072"/>
            <a:ext cx="361225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solidFill>
                  <a:srgbClr val="2E2E2E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contents</a:t>
            </a:r>
            <a:endParaRPr lang="zh-CN" altLang="en-US" sz="6600" b="1" dirty="0">
              <a:solidFill>
                <a:srgbClr val="2E2E2E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BF2AC0FD-F5D1-E84E-83D0-AE04B6AFC568}"/>
              </a:ext>
            </a:extLst>
          </p:cNvPr>
          <p:cNvGrpSpPr/>
          <p:nvPr/>
        </p:nvGrpSpPr>
        <p:grpSpPr>
          <a:xfrm>
            <a:off x="6377030" y="4826768"/>
            <a:ext cx="4899231" cy="1078957"/>
            <a:chOff x="5905515" y="5336830"/>
            <a:chExt cx="4899231" cy="1078957"/>
          </a:xfrm>
        </p:grpSpPr>
        <p:sp>
          <p:nvSpPr>
            <p:cNvPr id="61" name="Freeform 34">
              <a:extLst>
                <a:ext uri="{FF2B5EF4-FFF2-40B4-BE49-F238E27FC236}">
                  <a16:creationId xmlns:a16="http://schemas.microsoft.com/office/drawing/2014/main" id="{C3BEE068-F0B0-2245-85AE-881E869651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11352" y="5916235"/>
              <a:ext cx="793394" cy="459363"/>
            </a:xfrm>
            <a:custGeom>
              <a:avLst/>
              <a:gdLst>
                <a:gd name="T0" fmla="*/ 97 w 97"/>
                <a:gd name="T1" fmla="*/ 16 h 63"/>
                <a:gd name="T2" fmla="*/ 90 w 97"/>
                <a:gd name="T3" fmla="*/ 22 h 63"/>
                <a:gd name="T4" fmla="*/ 75 w 97"/>
                <a:gd name="T5" fmla="*/ 33 h 63"/>
                <a:gd name="T6" fmla="*/ 46 w 97"/>
                <a:gd name="T7" fmla="*/ 51 h 63"/>
                <a:gd name="T8" fmla="*/ 29 w 97"/>
                <a:gd name="T9" fmla="*/ 63 h 63"/>
                <a:gd name="T10" fmla="*/ 26 w 97"/>
                <a:gd name="T11" fmla="*/ 62 h 63"/>
                <a:gd name="T12" fmla="*/ 16 w 97"/>
                <a:gd name="T13" fmla="*/ 47 h 63"/>
                <a:gd name="T14" fmla="*/ 2 w 97"/>
                <a:gd name="T15" fmla="*/ 48 h 63"/>
                <a:gd name="T16" fmla="*/ 10 w 97"/>
                <a:gd name="T17" fmla="*/ 28 h 63"/>
                <a:gd name="T18" fmla="*/ 10 w 97"/>
                <a:gd name="T19" fmla="*/ 26 h 63"/>
                <a:gd name="T20" fmla="*/ 18 w 97"/>
                <a:gd name="T21" fmla="*/ 0 h 63"/>
                <a:gd name="T22" fmla="*/ 40 w 97"/>
                <a:gd name="T23" fmla="*/ 5 h 63"/>
                <a:gd name="T24" fmla="*/ 75 w 97"/>
                <a:gd name="T25" fmla="*/ 13 h 63"/>
                <a:gd name="T26" fmla="*/ 94 w 97"/>
                <a:gd name="T27" fmla="*/ 15 h 63"/>
                <a:gd name="T28" fmla="*/ 97 w 97"/>
                <a:gd name="T29" fmla="*/ 16 h 63"/>
                <a:gd name="T30" fmla="*/ 20 w 97"/>
                <a:gd name="T31" fmla="*/ 3 h 63"/>
                <a:gd name="T32" fmla="*/ 16 w 97"/>
                <a:gd name="T33" fmla="*/ 18 h 63"/>
                <a:gd name="T34" fmla="*/ 14 w 97"/>
                <a:gd name="T35" fmla="*/ 26 h 63"/>
                <a:gd name="T36" fmla="*/ 65 w 97"/>
                <a:gd name="T37" fmla="*/ 20 h 63"/>
                <a:gd name="T38" fmla="*/ 86 w 97"/>
                <a:gd name="T39" fmla="*/ 17 h 63"/>
                <a:gd name="T40" fmla="*/ 20 w 97"/>
                <a:gd name="T41" fmla="*/ 3 h 63"/>
                <a:gd name="T42" fmla="*/ 14 w 97"/>
                <a:gd name="T43" fmla="*/ 38 h 63"/>
                <a:gd name="T44" fmla="*/ 28 w 97"/>
                <a:gd name="T45" fmla="*/ 60 h 63"/>
                <a:gd name="T46" fmla="*/ 82 w 97"/>
                <a:gd name="T47" fmla="*/ 24 h 63"/>
                <a:gd name="T48" fmla="*/ 82 w 97"/>
                <a:gd name="T49" fmla="*/ 23 h 63"/>
                <a:gd name="T50" fmla="*/ 14 w 97"/>
                <a:gd name="T51" fmla="*/ 38 h 63"/>
                <a:gd name="T52" fmla="*/ 13 w 97"/>
                <a:gd name="T53" fmla="*/ 29 h 63"/>
                <a:gd name="T54" fmla="*/ 7 w 97"/>
                <a:gd name="T55" fmla="*/ 40 h 63"/>
                <a:gd name="T56" fmla="*/ 12 w 97"/>
                <a:gd name="T57" fmla="*/ 35 h 63"/>
                <a:gd name="T58" fmla="*/ 15 w 97"/>
                <a:gd name="T59" fmla="*/ 36 h 63"/>
                <a:gd name="T60" fmla="*/ 57 w 97"/>
                <a:gd name="T61" fmla="*/ 27 h 63"/>
                <a:gd name="T62" fmla="*/ 77 w 97"/>
                <a:gd name="T63" fmla="*/ 21 h 63"/>
                <a:gd name="T64" fmla="*/ 13 w 97"/>
                <a:gd name="T65" fmla="*/ 29 h 63"/>
                <a:gd name="T66" fmla="*/ 6 w 97"/>
                <a:gd name="T67" fmla="*/ 45 h 63"/>
                <a:gd name="T68" fmla="*/ 14 w 97"/>
                <a:gd name="T69" fmla="*/ 44 h 63"/>
                <a:gd name="T70" fmla="*/ 11 w 97"/>
                <a:gd name="T71" fmla="*/ 39 h 63"/>
                <a:gd name="T72" fmla="*/ 6 w 97"/>
                <a:gd name="T73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63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任意多边形 14">
              <a:extLst>
                <a:ext uri="{FF2B5EF4-FFF2-40B4-BE49-F238E27FC236}">
                  <a16:creationId xmlns:a16="http://schemas.microsoft.com/office/drawing/2014/main" id="{7932953F-CFF6-8945-82E7-C71E5C2A4236}"/>
                </a:ext>
              </a:extLst>
            </p:cNvPr>
            <p:cNvSpPr/>
            <p:nvPr/>
          </p:nvSpPr>
          <p:spPr>
            <a:xfrm>
              <a:off x="5966939" y="6098411"/>
              <a:ext cx="3975213" cy="317376"/>
            </a:xfrm>
            <a:custGeom>
              <a:avLst/>
              <a:gdLst>
                <a:gd name="connsiteX0" fmla="*/ 0 w 6766560"/>
                <a:gd name="connsiteY0" fmla="*/ 39809 h 361457"/>
                <a:gd name="connsiteX1" fmla="*/ 4411980 w 6766560"/>
                <a:gd name="connsiteY1" fmla="*/ 28379 h 361457"/>
                <a:gd name="connsiteX2" fmla="*/ 4023360 w 6766560"/>
                <a:gd name="connsiteY2" fmla="*/ 359849 h 361457"/>
                <a:gd name="connsiteX3" fmla="*/ 6766560 w 6766560"/>
                <a:gd name="connsiteY3" fmla="*/ 131249 h 361457"/>
                <a:gd name="connsiteX0-1" fmla="*/ 0 w 6766560"/>
                <a:gd name="connsiteY0-2" fmla="*/ 75291 h 398381"/>
                <a:gd name="connsiteX1-3" fmla="*/ 4369154 w 6766560"/>
                <a:gd name="connsiteY1-4" fmla="*/ 18141 h 398381"/>
                <a:gd name="connsiteX2-5" fmla="*/ 4023360 w 6766560"/>
                <a:gd name="connsiteY2-6" fmla="*/ 395331 h 398381"/>
                <a:gd name="connsiteX3-7" fmla="*/ 6766560 w 6766560"/>
                <a:gd name="connsiteY3-8" fmla="*/ 166731 h 398381"/>
                <a:gd name="connsiteX0-9" fmla="*/ 0 w 6766560"/>
                <a:gd name="connsiteY0-10" fmla="*/ 71354 h 339035"/>
                <a:gd name="connsiteX1-11" fmla="*/ 4369154 w 6766560"/>
                <a:gd name="connsiteY1-12" fmla="*/ 14204 h 339035"/>
                <a:gd name="connsiteX2-13" fmla="*/ 4351696 w 6766560"/>
                <a:gd name="connsiteY2-14" fmla="*/ 334244 h 339035"/>
                <a:gd name="connsiteX3-15" fmla="*/ 6766560 w 6766560"/>
                <a:gd name="connsiteY3-16" fmla="*/ 162794 h 339035"/>
                <a:gd name="connsiteX0-17" fmla="*/ 0 w 7194823"/>
                <a:gd name="connsiteY0-18" fmla="*/ 71354 h 334304"/>
                <a:gd name="connsiteX1-19" fmla="*/ 4369154 w 7194823"/>
                <a:gd name="connsiteY1-20" fmla="*/ 14204 h 334304"/>
                <a:gd name="connsiteX2-21" fmla="*/ 4351696 w 7194823"/>
                <a:gd name="connsiteY2-22" fmla="*/ 334244 h 334304"/>
                <a:gd name="connsiteX3-23" fmla="*/ 7194823 w 7194823"/>
                <a:gd name="connsiteY3-24" fmla="*/ 37064 h 334304"/>
                <a:gd name="connsiteX0-25" fmla="*/ 0 w 7194823"/>
                <a:gd name="connsiteY0-26" fmla="*/ 72918 h 358721"/>
                <a:gd name="connsiteX1-27" fmla="*/ 4369154 w 7194823"/>
                <a:gd name="connsiteY1-28" fmla="*/ 15768 h 358721"/>
                <a:gd name="connsiteX2-29" fmla="*/ 4051911 w 7194823"/>
                <a:gd name="connsiteY2-30" fmla="*/ 358668 h 358721"/>
                <a:gd name="connsiteX3-31" fmla="*/ 7194823 w 7194823"/>
                <a:gd name="connsiteY3-32" fmla="*/ 38628 h 358721"/>
                <a:gd name="connsiteX0-33" fmla="*/ 0 w 6454042"/>
                <a:gd name="connsiteY0-34" fmla="*/ 72918 h 359955"/>
                <a:gd name="connsiteX1-35" fmla="*/ 4369154 w 6454042"/>
                <a:gd name="connsiteY1-36" fmla="*/ 15768 h 359955"/>
                <a:gd name="connsiteX2-37" fmla="*/ 4051911 w 6454042"/>
                <a:gd name="connsiteY2-38" fmla="*/ 358668 h 359955"/>
                <a:gd name="connsiteX3-39" fmla="*/ 6454042 w 6454042"/>
                <a:gd name="connsiteY3-40" fmla="*/ 112769 h 359955"/>
                <a:gd name="connsiteX0-41" fmla="*/ 0 w 6454042"/>
                <a:gd name="connsiteY0-42" fmla="*/ 62493 h 349247"/>
                <a:gd name="connsiteX1-43" fmla="*/ 4122228 w 6454042"/>
                <a:gd name="connsiteY1-44" fmla="*/ 17700 h 349247"/>
                <a:gd name="connsiteX2-45" fmla="*/ 4051911 w 6454042"/>
                <a:gd name="connsiteY2-46" fmla="*/ 348243 h 349247"/>
                <a:gd name="connsiteX3-47" fmla="*/ 6454042 w 6454042"/>
                <a:gd name="connsiteY3-48" fmla="*/ 102344 h 349247"/>
                <a:gd name="connsiteX0-49" fmla="*/ 0 w 4341830"/>
                <a:gd name="connsiteY0-50" fmla="*/ 62493 h 348243"/>
                <a:gd name="connsiteX1-51" fmla="*/ 4122228 w 4341830"/>
                <a:gd name="connsiteY1-52" fmla="*/ 17700 h 348243"/>
                <a:gd name="connsiteX2-53" fmla="*/ 4051911 w 4341830"/>
                <a:gd name="connsiteY2-54" fmla="*/ 348243 h 348243"/>
                <a:gd name="connsiteX0-55" fmla="*/ 0 w 4122228"/>
                <a:gd name="connsiteY0-56" fmla="*/ 62493 h 62493"/>
                <a:gd name="connsiteX1-57" fmla="*/ 4122228 w 4122228"/>
                <a:gd name="connsiteY1-58" fmla="*/ 17700 h 62493"/>
                <a:gd name="connsiteX0-59" fmla="*/ 0 w 4122228"/>
                <a:gd name="connsiteY0-60" fmla="*/ 44793 h 66159"/>
                <a:gd name="connsiteX1-61" fmla="*/ 4122228 w 4122228"/>
                <a:gd name="connsiteY1-62" fmla="*/ 0 h 66159"/>
                <a:gd name="connsiteX0-63" fmla="*/ 0 w 4245691"/>
                <a:gd name="connsiteY0-64" fmla="*/ 156004 h 156004"/>
                <a:gd name="connsiteX1-65" fmla="*/ 4245691 w 4245691"/>
                <a:gd name="connsiteY1-66" fmla="*/ 0 h 156004"/>
                <a:gd name="connsiteX0-67" fmla="*/ 0 w 4245691"/>
                <a:gd name="connsiteY0-68" fmla="*/ 156004 h 163985"/>
                <a:gd name="connsiteX1-69" fmla="*/ 4245691 w 4245691"/>
                <a:gd name="connsiteY1-70" fmla="*/ 0 h 163985"/>
                <a:gd name="connsiteX0-71" fmla="*/ 0 w 5449458"/>
                <a:gd name="connsiteY0-72" fmla="*/ 143648 h 143648"/>
                <a:gd name="connsiteX1-73" fmla="*/ 5449458 w 5449458"/>
                <a:gd name="connsiteY1-74" fmla="*/ 0 h 143648"/>
                <a:gd name="connsiteX0-75" fmla="*/ 0 w 5449458"/>
                <a:gd name="connsiteY0-76" fmla="*/ 143648 h 260913"/>
                <a:gd name="connsiteX1-77" fmla="*/ 1990356 w 5449458"/>
                <a:gd name="connsiteY1-78" fmla="*/ 260339 h 260913"/>
                <a:gd name="connsiteX2-79" fmla="*/ 5449458 w 5449458"/>
                <a:gd name="connsiteY2-80" fmla="*/ 0 h 260913"/>
                <a:gd name="connsiteX0-81" fmla="*/ 0 w 4693246"/>
                <a:gd name="connsiteY0-82" fmla="*/ 169 h 463018"/>
                <a:gd name="connsiteX1-83" fmla="*/ 1234144 w 4693246"/>
                <a:gd name="connsiteY1-84" fmla="*/ 462849 h 463018"/>
                <a:gd name="connsiteX2-85" fmla="*/ 4693246 w 4693246"/>
                <a:gd name="connsiteY2-86" fmla="*/ 202510 h 463018"/>
                <a:gd name="connsiteX0-87" fmla="*/ 153395 w 4846641"/>
                <a:gd name="connsiteY0-88" fmla="*/ 0 h 462988"/>
                <a:gd name="connsiteX1-89" fmla="*/ 1387539 w 4846641"/>
                <a:gd name="connsiteY1-90" fmla="*/ 462680 h 462988"/>
                <a:gd name="connsiteX2-91" fmla="*/ 4846641 w 4846641"/>
                <a:gd name="connsiteY2-92" fmla="*/ 202341 h 462988"/>
                <a:gd name="connsiteX0-93" fmla="*/ 212160 w 4457851"/>
                <a:gd name="connsiteY0-94" fmla="*/ 0 h 462988"/>
                <a:gd name="connsiteX1-95" fmla="*/ 998749 w 4457851"/>
                <a:gd name="connsiteY1-96" fmla="*/ 462680 h 462988"/>
                <a:gd name="connsiteX2-97" fmla="*/ 4457851 w 4457851"/>
                <a:gd name="connsiteY2-98" fmla="*/ 202341 h 462988"/>
                <a:gd name="connsiteX0-99" fmla="*/ 238795 w 4484486"/>
                <a:gd name="connsiteY0-100" fmla="*/ 0 h 462868"/>
                <a:gd name="connsiteX1-101" fmla="*/ 1025384 w 4484486"/>
                <a:gd name="connsiteY1-102" fmla="*/ 462680 h 462868"/>
                <a:gd name="connsiteX2-103" fmla="*/ 4484486 w 4484486"/>
                <a:gd name="connsiteY2-104" fmla="*/ 202341 h 462868"/>
                <a:gd name="connsiteX0-105" fmla="*/ 410770 w 4656461"/>
                <a:gd name="connsiteY0-106" fmla="*/ 0 h 425815"/>
                <a:gd name="connsiteX1-107" fmla="*/ 595476 w 4656461"/>
                <a:gd name="connsiteY1-108" fmla="*/ 425610 h 425815"/>
                <a:gd name="connsiteX2-109" fmla="*/ 4656461 w 4656461"/>
                <a:gd name="connsiteY2-110" fmla="*/ 202341 h 425815"/>
                <a:gd name="connsiteX0-111" fmla="*/ 410770 w 4656461"/>
                <a:gd name="connsiteY0-112" fmla="*/ 0 h 364069"/>
                <a:gd name="connsiteX1-113" fmla="*/ 595476 w 4656461"/>
                <a:gd name="connsiteY1-114" fmla="*/ 363827 h 364069"/>
                <a:gd name="connsiteX2-115" fmla="*/ 4656461 w 4656461"/>
                <a:gd name="connsiteY2-116" fmla="*/ 202341 h 364069"/>
                <a:gd name="connsiteX0-117" fmla="*/ 558636 w 4511100"/>
                <a:gd name="connsiteY0-118" fmla="*/ 0 h 388767"/>
                <a:gd name="connsiteX1-119" fmla="*/ 450115 w 4511100"/>
                <a:gd name="connsiteY1-120" fmla="*/ 388541 h 388767"/>
                <a:gd name="connsiteX2-121" fmla="*/ 4511100 w 4511100"/>
                <a:gd name="connsiteY2-122" fmla="*/ 227055 h 388767"/>
                <a:gd name="connsiteX0-123" fmla="*/ 445007 w 4613533"/>
                <a:gd name="connsiteY0-124" fmla="*/ 0 h 413467"/>
                <a:gd name="connsiteX1-125" fmla="*/ 552548 w 4613533"/>
                <a:gd name="connsiteY1-126" fmla="*/ 413255 h 413467"/>
                <a:gd name="connsiteX2-127" fmla="*/ 4613533 w 4613533"/>
                <a:gd name="connsiteY2-128" fmla="*/ 251769 h 413467"/>
                <a:gd name="connsiteX0-129" fmla="*/ 437894 w 4606420"/>
                <a:gd name="connsiteY0-130" fmla="*/ 0 h 351722"/>
                <a:gd name="connsiteX1-131" fmla="*/ 560868 w 4606420"/>
                <a:gd name="connsiteY1-132" fmla="*/ 351471 h 351722"/>
                <a:gd name="connsiteX2-133" fmla="*/ 4606420 w 4606420"/>
                <a:gd name="connsiteY2-134" fmla="*/ 251769 h 351722"/>
                <a:gd name="connsiteX0-135" fmla="*/ 424068 w 4592594"/>
                <a:gd name="connsiteY0-136" fmla="*/ 0 h 401116"/>
                <a:gd name="connsiteX1-137" fmla="*/ 577907 w 4592594"/>
                <a:gd name="connsiteY1-138" fmla="*/ 400898 h 401116"/>
                <a:gd name="connsiteX2-139" fmla="*/ 4592594 w 4592594"/>
                <a:gd name="connsiteY2-140" fmla="*/ 251769 h 401116"/>
                <a:gd name="connsiteX0-141" fmla="*/ 424068 w 4592594"/>
                <a:gd name="connsiteY0-142" fmla="*/ 0 h 401116"/>
                <a:gd name="connsiteX1-143" fmla="*/ 577907 w 4592594"/>
                <a:gd name="connsiteY1-144" fmla="*/ 400898 h 401116"/>
                <a:gd name="connsiteX2-145" fmla="*/ 4592594 w 4592594"/>
                <a:gd name="connsiteY2-146" fmla="*/ 338266 h 401116"/>
                <a:gd name="connsiteX0-147" fmla="*/ 391353 w 4638179"/>
                <a:gd name="connsiteY0-148" fmla="*/ 0 h 401116"/>
                <a:gd name="connsiteX1-149" fmla="*/ 623492 w 4638179"/>
                <a:gd name="connsiteY1-150" fmla="*/ 400898 h 401116"/>
                <a:gd name="connsiteX2-151" fmla="*/ 4638179 w 4638179"/>
                <a:gd name="connsiteY2-152" fmla="*/ 338266 h 401116"/>
                <a:gd name="connsiteX0-153" fmla="*/ 391353 w 4904398"/>
                <a:gd name="connsiteY0-154" fmla="*/ 0 h 401116"/>
                <a:gd name="connsiteX1-155" fmla="*/ 623492 w 4904398"/>
                <a:gd name="connsiteY1-156" fmla="*/ 400898 h 401116"/>
                <a:gd name="connsiteX2-157" fmla="*/ 4904398 w 4904398"/>
                <a:gd name="connsiteY2-158" fmla="*/ 322224 h 40111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904398" h="401116">
                  <a:moveTo>
                    <a:pt x="391353" y="0"/>
                  </a:moveTo>
                  <a:cubicBezTo>
                    <a:pt x="-226127" y="38897"/>
                    <a:pt x="-86259" y="411428"/>
                    <a:pt x="623492" y="400898"/>
                  </a:cubicBezTo>
                  <a:lnTo>
                    <a:pt x="4904398" y="322224"/>
                  </a:lnTo>
                </a:path>
              </a:pathLst>
            </a:custGeom>
            <a:noFill/>
            <a:ln w="25400" cap="rnd">
              <a:solidFill>
                <a:schemeClr val="tx1">
                  <a:lumMod val="85000"/>
                  <a:lumOff val="15000"/>
                </a:schemeClr>
              </a:solidFill>
              <a:prstDash val="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E64287FE-E2E4-B640-92B4-7ECEE1558FAD}"/>
                </a:ext>
              </a:extLst>
            </p:cNvPr>
            <p:cNvSpPr txBox="1"/>
            <p:nvPr/>
          </p:nvSpPr>
          <p:spPr>
            <a:xfrm>
              <a:off x="6503387" y="5836801"/>
              <a:ext cx="31347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cs typeface="+mn-ea"/>
                  <a:sym typeface="+mn-lt"/>
                </a:rPr>
                <a:t>6.</a:t>
              </a:r>
              <a:r>
                <a:rPr lang="en-US" altLang="zh-CN" sz="2800" b="1" dirty="0"/>
                <a:t> Future</a:t>
              </a:r>
              <a:r>
                <a:rPr lang="zh-CN" altLang="en-US" sz="2800" b="1" dirty="0"/>
                <a:t> </a:t>
              </a:r>
              <a:r>
                <a:rPr lang="en-US" altLang="zh-CN" sz="2800" b="1" dirty="0"/>
                <a:t>Work</a:t>
              </a:r>
              <a:endParaRPr lang="zh-CN" altLang="en-US" sz="2800" dirty="0">
                <a:cs typeface="+mn-ea"/>
                <a:sym typeface="+mn-lt"/>
              </a:endParaRPr>
            </a:p>
          </p:txBody>
        </p:sp>
        <p:grpSp>
          <p:nvGrpSpPr>
            <p:cNvPr id="64" name="Group 4">
              <a:extLst>
                <a:ext uri="{FF2B5EF4-FFF2-40B4-BE49-F238E27FC236}">
                  <a16:creationId xmlns:a16="http://schemas.microsoft.com/office/drawing/2014/main" id="{2878E4D8-A1A5-F442-85DA-800554B8F24A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flipV="1">
              <a:off x="5905515" y="5336830"/>
              <a:ext cx="732153" cy="755559"/>
              <a:chOff x="1308" y="1009"/>
              <a:chExt cx="1001" cy="1033"/>
            </a:xfrm>
          </p:grpSpPr>
          <p:sp>
            <p:nvSpPr>
              <p:cNvPr id="65" name="Freeform 5">
                <a:extLst>
                  <a:ext uri="{FF2B5EF4-FFF2-40B4-BE49-F238E27FC236}">
                    <a16:creationId xmlns:a16="http://schemas.microsoft.com/office/drawing/2014/main" id="{5A426D2D-5D8B-9A44-90F2-AF3A06EA7F4A}"/>
                  </a:ext>
                </a:extLst>
              </p:cNvPr>
              <p:cNvSpPr/>
              <p:nvPr/>
            </p:nvSpPr>
            <p:spPr bwMode="auto">
              <a:xfrm>
                <a:off x="1533" y="1009"/>
                <a:ext cx="571" cy="830"/>
              </a:xfrm>
              <a:custGeom>
                <a:avLst/>
                <a:gdLst>
                  <a:gd name="T0" fmla="*/ 404 w 439"/>
                  <a:gd name="T1" fmla="*/ 298 h 638"/>
                  <a:gd name="T2" fmla="*/ 321 w 439"/>
                  <a:gd name="T3" fmla="*/ 223 h 638"/>
                  <a:gd name="T4" fmla="*/ 321 w 439"/>
                  <a:gd name="T5" fmla="*/ 50 h 638"/>
                  <a:gd name="T6" fmla="*/ 318 w 439"/>
                  <a:gd name="T7" fmla="*/ 41 h 638"/>
                  <a:gd name="T8" fmla="*/ 221 w 439"/>
                  <a:gd name="T9" fmla="*/ 0 h 638"/>
                  <a:gd name="T10" fmla="*/ 118 w 439"/>
                  <a:gd name="T11" fmla="*/ 40 h 638"/>
                  <a:gd name="T12" fmla="*/ 114 w 439"/>
                  <a:gd name="T13" fmla="*/ 50 h 638"/>
                  <a:gd name="T14" fmla="*/ 114 w 439"/>
                  <a:gd name="T15" fmla="*/ 225 h 638"/>
                  <a:gd name="T16" fmla="*/ 34 w 439"/>
                  <a:gd name="T17" fmla="*/ 300 h 638"/>
                  <a:gd name="T18" fmla="*/ 0 w 439"/>
                  <a:gd name="T19" fmla="*/ 418 h 638"/>
                  <a:gd name="T20" fmla="*/ 220 w 439"/>
                  <a:gd name="T21" fmla="*/ 638 h 638"/>
                  <a:gd name="T22" fmla="*/ 439 w 439"/>
                  <a:gd name="T23" fmla="*/ 418 h 638"/>
                  <a:gd name="T24" fmla="*/ 404 w 439"/>
                  <a:gd name="T25" fmla="*/ 29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38">
                    <a:moveTo>
                      <a:pt x="404" y="298"/>
                    </a:moveTo>
                    <a:cubicBezTo>
                      <a:pt x="383" y="267"/>
                      <a:pt x="355" y="241"/>
                      <a:pt x="321" y="223"/>
                    </a:cubicBezTo>
                    <a:cubicBezTo>
                      <a:pt x="321" y="222"/>
                      <a:pt x="321" y="50"/>
                      <a:pt x="321" y="50"/>
                    </a:cubicBezTo>
                    <a:cubicBezTo>
                      <a:pt x="321" y="47"/>
                      <a:pt x="320" y="44"/>
                      <a:pt x="318" y="41"/>
                    </a:cubicBezTo>
                    <a:cubicBezTo>
                      <a:pt x="316" y="39"/>
                      <a:pt x="282" y="0"/>
                      <a:pt x="221" y="0"/>
                    </a:cubicBezTo>
                    <a:cubicBezTo>
                      <a:pt x="162" y="0"/>
                      <a:pt x="120" y="38"/>
                      <a:pt x="118" y="40"/>
                    </a:cubicBezTo>
                    <a:cubicBezTo>
                      <a:pt x="116" y="43"/>
                      <a:pt x="114" y="46"/>
                      <a:pt x="114" y="50"/>
                    </a:cubicBezTo>
                    <a:cubicBezTo>
                      <a:pt x="114" y="50"/>
                      <a:pt x="114" y="223"/>
                      <a:pt x="114" y="225"/>
                    </a:cubicBezTo>
                    <a:cubicBezTo>
                      <a:pt x="81" y="243"/>
                      <a:pt x="54" y="269"/>
                      <a:pt x="34" y="300"/>
                    </a:cubicBezTo>
                    <a:cubicBezTo>
                      <a:pt x="11" y="335"/>
                      <a:pt x="0" y="376"/>
                      <a:pt x="0" y="418"/>
                    </a:cubicBezTo>
                    <a:cubicBezTo>
                      <a:pt x="0" y="539"/>
                      <a:pt x="98" y="638"/>
                      <a:pt x="220" y="638"/>
                    </a:cubicBezTo>
                    <a:cubicBezTo>
                      <a:pt x="341" y="638"/>
                      <a:pt x="439" y="539"/>
                      <a:pt x="439" y="418"/>
                    </a:cubicBezTo>
                    <a:cubicBezTo>
                      <a:pt x="439" y="375"/>
                      <a:pt x="427" y="334"/>
                      <a:pt x="404" y="298"/>
                    </a:cubicBezTo>
                    <a:close/>
                  </a:path>
                </a:pathLst>
              </a:cu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6" name="Freeform 6">
                <a:extLst>
                  <a:ext uri="{FF2B5EF4-FFF2-40B4-BE49-F238E27FC236}">
                    <a16:creationId xmlns:a16="http://schemas.microsoft.com/office/drawing/2014/main" id="{7B3FAAE6-455A-144D-8B51-3190940639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26" y="1009"/>
                <a:ext cx="573" cy="830"/>
              </a:xfrm>
              <a:custGeom>
                <a:avLst/>
                <a:gdLst>
                  <a:gd name="T0" fmla="*/ 440 w 440"/>
                  <a:gd name="T1" fmla="*/ 418 h 638"/>
                  <a:gd name="T2" fmla="*/ 322 w 440"/>
                  <a:gd name="T3" fmla="*/ 223 h 638"/>
                  <a:gd name="T4" fmla="*/ 319 w 440"/>
                  <a:gd name="T5" fmla="*/ 41 h 638"/>
                  <a:gd name="T6" fmla="*/ 119 w 440"/>
                  <a:gd name="T7" fmla="*/ 40 h 638"/>
                  <a:gd name="T8" fmla="*/ 114 w 440"/>
                  <a:gd name="T9" fmla="*/ 225 h 638"/>
                  <a:gd name="T10" fmla="*/ 0 w 440"/>
                  <a:gd name="T11" fmla="*/ 418 h 638"/>
                  <a:gd name="T12" fmla="*/ 143 w 440"/>
                  <a:gd name="T13" fmla="*/ 75 h 638"/>
                  <a:gd name="T14" fmla="*/ 294 w 440"/>
                  <a:gd name="T15" fmla="*/ 134 h 638"/>
                  <a:gd name="T16" fmla="*/ 143 w 440"/>
                  <a:gd name="T17" fmla="*/ 75 h 638"/>
                  <a:gd name="T18" fmla="*/ 294 w 440"/>
                  <a:gd name="T19" fmla="*/ 162 h 638"/>
                  <a:gd name="T20" fmla="*/ 294 w 440"/>
                  <a:gd name="T21" fmla="*/ 189 h 638"/>
                  <a:gd name="T22" fmla="*/ 143 w 440"/>
                  <a:gd name="T23" fmla="*/ 134 h 638"/>
                  <a:gd name="T24" fmla="*/ 213 w 440"/>
                  <a:gd name="T25" fmla="*/ 411 h 638"/>
                  <a:gd name="T26" fmla="*/ 184 w 440"/>
                  <a:gd name="T27" fmla="*/ 400 h 638"/>
                  <a:gd name="T28" fmla="*/ 196 w 440"/>
                  <a:gd name="T29" fmla="*/ 200 h 638"/>
                  <a:gd name="T30" fmla="*/ 230 w 440"/>
                  <a:gd name="T31" fmla="*/ 228 h 638"/>
                  <a:gd name="T32" fmla="*/ 218 w 440"/>
                  <a:gd name="T33" fmla="*/ 408 h 638"/>
                  <a:gd name="T34" fmla="*/ 213 w 440"/>
                  <a:gd name="T35" fmla="*/ 459 h 638"/>
                  <a:gd name="T36" fmla="*/ 213 w 440"/>
                  <a:gd name="T37" fmla="*/ 435 h 638"/>
                  <a:gd name="T38" fmla="*/ 136 w 440"/>
                  <a:gd name="T39" fmla="*/ 245 h 638"/>
                  <a:gd name="T40" fmla="*/ 143 w 440"/>
                  <a:gd name="T41" fmla="*/ 191 h 638"/>
                  <a:gd name="T42" fmla="*/ 183 w 440"/>
                  <a:gd name="T43" fmla="*/ 228 h 638"/>
                  <a:gd name="T44" fmla="*/ 146 w 440"/>
                  <a:gd name="T45" fmla="*/ 411 h 638"/>
                  <a:gd name="T46" fmla="*/ 139 w 440"/>
                  <a:gd name="T47" fmla="*/ 470 h 638"/>
                  <a:gd name="T48" fmla="*/ 181 w 440"/>
                  <a:gd name="T49" fmla="*/ 421 h 638"/>
                  <a:gd name="T50" fmla="*/ 188 w 440"/>
                  <a:gd name="T51" fmla="*/ 450 h 638"/>
                  <a:gd name="T52" fmla="*/ 237 w 440"/>
                  <a:gd name="T53" fmla="*/ 450 h 638"/>
                  <a:gd name="T54" fmla="*/ 245 w 440"/>
                  <a:gd name="T55" fmla="*/ 421 h 638"/>
                  <a:gd name="T56" fmla="*/ 286 w 440"/>
                  <a:gd name="T57" fmla="*/ 470 h 638"/>
                  <a:gd name="T58" fmla="*/ 279 w 440"/>
                  <a:gd name="T59" fmla="*/ 411 h 638"/>
                  <a:gd name="T60" fmla="*/ 243 w 440"/>
                  <a:gd name="T61" fmla="*/ 228 h 638"/>
                  <a:gd name="T62" fmla="*/ 294 w 440"/>
                  <a:gd name="T63" fmla="*/ 217 h 638"/>
                  <a:gd name="T64" fmla="*/ 302 w 440"/>
                  <a:gd name="T65" fmla="*/ 244 h 638"/>
                  <a:gd name="T66" fmla="*/ 220 w 440"/>
                  <a:gd name="T67" fmla="*/ 610 h 638"/>
                  <a:gd name="T68" fmla="*/ 136 w 440"/>
                  <a:gd name="T69" fmla="*/ 245 h 638"/>
                  <a:gd name="T70" fmla="*/ 160 w 440"/>
                  <a:gd name="T71" fmla="*/ 443 h 638"/>
                  <a:gd name="T72" fmla="*/ 143 w 440"/>
                  <a:gd name="T73" fmla="*/ 447 h 638"/>
                  <a:gd name="T74" fmla="*/ 168 w 440"/>
                  <a:gd name="T75" fmla="*/ 422 h 638"/>
                  <a:gd name="T76" fmla="*/ 273 w 440"/>
                  <a:gd name="T77" fmla="*/ 429 h 638"/>
                  <a:gd name="T78" fmla="*/ 280 w 440"/>
                  <a:gd name="T79" fmla="*/ 452 h 638"/>
                  <a:gd name="T80" fmla="*/ 258 w 440"/>
                  <a:gd name="T81" fmla="*/ 422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40" h="638">
                    <a:moveTo>
                      <a:pt x="220" y="638"/>
                    </a:moveTo>
                    <a:cubicBezTo>
                      <a:pt x="342" y="638"/>
                      <a:pt x="440" y="539"/>
                      <a:pt x="440" y="418"/>
                    </a:cubicBezTo>
                    <a:cubicBezTo>
                      <a:pt x="440" y="375"/>
                      <a:pt x="428" y="334"/>
                      <a:pt x="405" y="298"/>
                    </a:cubicBezTo>
                    <a:cubicBezTo>
                      <a:pt x="384" y="267"/>
                      <a:pt x="356" y="241"/>
                      <a:pt x="322" y="223"/>
                    </a:cubicBezTo>
                    <a:cubicBezTo>
                      <a:pt x="322" y="222"/>
                      <a:pt x="322" y="50"/>
                      <a:pt x="322" y="50"/>
                    </a:cubicBezTo>
                    <a:cubicBezTo>
                      <a:pt x="322" y="47"/>
                      <a:pt x="321" y="44"/>
                      <a:pt x="319" y="41"/>
                    </a:cubicBezTo>
                    <a:cubicBezTo>
                      <a:pt x="317" y="39"/>
                      <a:pt x="283" y="0"/>
                      <a:pt x="222" y="0"/>
                    </a:cubicBezTo>
                    <a:cubicBezTo>
                      <a:pt x="162" y="0"/>
                      <a:pt x="121" y="38"/>
                      <a:pt x="119" y="40"/>
                    </a:cubicBezTo>
                    <a:cubicBezTo>
                      <a:pt x="117" y="43"/>
                      <a:pt x="115" y="46"/>
                      <a:pt x="115" y="50"/>
                    </a:cubicBezTo>
                    <a:cubicBezTo>
                      <a:pt x="115" y="50"/>
                      <a:pt x="115" y="223"/>
                      <a:pt x="114" y="225"/>
                    </a:cubicBezTo>
                    <a:cubicBezTo>
                      <a:pt x="82" y="243"/>
                      <a:pt x="55" y="269"/>
                      <a:pt x="35" y="300"/>
                    </a:cubicBezTo>
                    <a:cubicBezTo>
                      <a:pt x="12" y="335"/>
                      <a:pt x="0" y="376"/>
                      <a:pt x="0" y="418"/>
                    </a:cubicBezTo>
                    <a:cubicBezTo>
                      <a:pt x="0" y="539"/>
                      <a:pt x="99" y="638"/>
                      <a:pt x="220" y="638"/>
                    </a:cubicBezTo>
                    <a:close/>
                    <a:moveTo>
                      <a:pt x="143" y="75"/>
                    </a:moveTo>
                    <a:cubicBezTo>
                      <a:pt x="294" y="102"/>
                      <a:pt x="294" y="102"/>
                      <a:pt x="294" y="102"/>
                    </a:cubicBezTo>
                    <a:cubicBezTo>
                      <a:pt x="294" y="134"/>
                      <a:pt x="294" y="134"/>
                      <a:pt x="294" y="134"/>
                    </a:cubicBezTo>
                    <a:cubicBezTo>
                      <a:pt x="143" y="106"/>
                      <a:pt x="143" y="106"/>
                      <a:pt x="143" y="106"/>
                    </a:cubicBezTo>
                    <a:lnTo>
                      <a:pt x="143" y="75"/>
                    </a:lnTo>
                    <a:close/>
                    <a:moveTo>
                      <a:pt x="143" y="134"/>
                    </a:moveTo>
                    <a:cubicBezTo>
                      <a:pt x="294" y="162"/>
                      <a:pt x="294" y="162"/>
                      <a:pt x="294" y="162"/>
                    </a:cubicBezTo>
                    <a:cubicBezTo>
                      <a:pt x="294" y="180"/>
                      <a:pt x="294" y="180"/>
                      <a:pt x="294" y="180"/>
                    </a:cubicBezTo>
                    <a:cubicBezTo>
                      <a:pt x="294" y="189"/>
                      <a:pt x="294" y="189"/>
                      <a:pt x="294" y="189"/>
                    </a:cubicBezTo>
                    <a:cubicBezTo>
                      <a:pt x="143" y="163"/>
                      <a:pt x="143" y="163"/>
                      <a:pt x="143" y="163"/>
                    </a:cubicBezTo>
                    <a:lnTo>
                      <a:pt x="143" y="134"/>
                    </a:lnTo>
                    <a:close/>
                    <a:moveTo>
                      <a:pt x="218" y="408"/>
                    </a:moveTo>
                    <a:cubicBezTo>
                      <a:pt x="216" y="409"/>
                      <a:pt x="214" y="410"/>
                      <a:pt x="213" y="411"/>
                    </a:cubicBezTo>
                    <a:cubicBezTo>
                      <a:pt x="211" y="410"/>
                      <a:pt x="209" y="409"/>
                      <a:pt x="207" y="408"/>
                    </a:cubicBezTo>
                    <a:cubicBezTo>
                      <a:pt x="201" y="404"/>
                      <a:pt x="193" y="402"/>
                      <a:pt x="184" y="400"/>
                    </a:cubicBezTo>
                    <a:cubicBezTo>
                      <a:pt x="191" y="354"/>
                      <a:pt x="194" y="273"/>
                      <a:pt x="195" y="228"/>
                    </a:cubicBezTo>
                    <a:cubicBezTo>
                      <a:pt x="195" y="215"/>
                      <a:pt x="196" y="205"/>
                      <a:pt x="196" y="200"/>
                    </a:cubicBezTo>
                    <a:cubicBezTo>
                      <a:pt x="230" y="206"/>
                      <a:pt x="230" y="206"/>
                      <a:pt x="230" y="206"/>
                    </a:cubicBezTo>
                    <a:cubicBezTo>
                      <a:pt x="230" y="211"/>
                      <a:pt x="230" y="219"/>
                      <a:pt x="230" y="228"/>
                    </a:cubicBezTo>
                    <a:cubicBezTo>
                      <a:pt x="231" y="273"/>
                      <a:pt x="234" y="354"/>
                      <a:pt x="241" y="400"/>
                    </a:cubicBezTo>
                    <a:cubicBezTo>
                      <a:pt x="233" y="402"/>
                      <a:pt x="225" y="404"/>
                      <a:pt x="218" y="408"/>
                    </a:cubicBezTo>
                    <a:close/>
                    <a:moveTo>
                      <a:pt x="225" y="448"/>
                    </a:moveTo>
                    <a:cubicBezTo>
                      <a:pt x="224" y="452"/>
                      <a:pt x="218" y="459"/>
                      <a:pt x="213" y="459"/>
                    </a:cubicBezTo>
                    <a:cubicBezTo>
                      <a:pt x="208" y="459"/>
                      <a:pt x="201" y="452"/>
                      <a:pt x="201" y="448"/>
                    </a:cubicBezTo>
                    <a:cubicBezTo>
                      <a:pt x="201" y="445"/>
                      <a:pt x="204" y="439"/>
                      <a:pt x="213" y="435"/>
                    </a:cubicBezTo>
                    <a:cubicBezTo>
                      <a:pt x="221" y="439"/>
                      <a:pt x="225" y="445"/>
                      <a:pt x="225" y="448"/>
                    </a:cubicBezTo>
                    <a:close/>
                    <a:moveTo>
                      <a:pt x="136" y="245"/>
                    </a:moveTo>
                    <a:cubicBezTo>
                      <a:pt x="144" y="242"/>
                      <a:pt x="144" y="242"/>
                      <a:pt x="144" y="242"/>
                    </a:cubicBezTo>
                    <a:cubicBezTo>
                      <a:pt x="143" y="191"/>
                      <a:pt x="143" y="191"/>
                      <a:pt x="143" y="191"/>
                    </a:cubicBezTo>
                    <a:cubicBezTo>
                      <a:pt x="183" y="198"/>
                      <a:pt x="183" y="198"/>
                      <a:pt x="183" y="198"/>
                    </a:cubicBezTo>
                    <a:cubicBezTo>
                      <a:pt x="183" y="205"/>
                      <a:pt x="183" y="215"/>
                      <a:pt x="183" y="228"/>
                    </a:cubicBezTo>
                    <a:cubicBezTo>
                      <a:pt x="181" y="278"/>
                      <a:pt x="178" y="360"/>
                      <a:pt x="172" y="400"/>
                    </a:cubicBezTo>
                    <a:cubicBezTo>
                      <a:pt x="162" y="401"/>
                      <a:pt x="153" y="404"/>
                      <a:pt x="146" y="411"/>
                    </a:cubicBezTo>
                    <a:cubicBezTo>
                      <a:pt x="138" y="418"/>
                      <a:pt x="133" y="429"/>
                      <a:pt x="131" y="441"/>
                    </a:cubicBezTo>
                    <a:cubicBezTo>
                      <a:pt x="129" y="453"/>
                      <a:pt x="132" y="464"/>
                      <a:pt x="139" y="470"/>
                    </a:cubicBezTo>
                    <a:cubicBezTo>
                      <a:pt x="146" y="477"/>
                      <a:pt x="158" y="477"/>
                      <a:pt x="170" y="457"/>
                    </a:cubicBezTo>
                    <a:cubicBezTo>
                      <a:pt x="174" y="449"/>
                      <a:pt x="178" y="436"/>
                      <a:pt x="181" y="421"/>
                    </a:cubicBezTo>
                    <a:cubicBezTo>
                      <a:pt x="186" y="421"/>
                      <a:pt x="192" y="423"/>
                      <a:pt x="197" y="425"/>
                    </a:cubicBezTo>
                    <a:cubicBezTo>
                      <a:pt x="189" y="434"/>
                      <a:pt x="188" y="444"/>
                      <a:pt x="188" y="450"/>
                    </a:cubicBezTo>
                    <a:cubicBezTo>
                      <a:pt x="189" y="464"/>
                      <a:pt x="200" y="480"/>
                      <a:pt x="213" y="480"/>
                    </a:cubicBezTo>
                    <a:cubicBezTo>
                      <a:pt x="225" y="480"/>
                      <a:pt x="236" y="464"/>
                      <a:pt x="237" y="450"/>
                    </a:cubicBezTo>
                    <a:cubicBezTo>
                      <a:pt x="237" y="444"/>
                      <a:pt x="236" y="434"/>
                      <a:pt x="229" y="425"/>
                    </a:cubicBezTo>
                    <a:cubicBezTo>
                      <a:pt x="234" y="423"/>
                      <a:pt x="239" y="421"/>
                      <a:pt x="245" y="421"/>
                    </a:cubicBezTo>
                    <a:cubicBezTo>
                      <a:pt x="248" y="436"/>
                      <a:pt x="251" y="449"/>
                      <a:pt x="256" y="457"/>
                    </a:cubicBezTo>
                    <a:cubicBezTo>
                      <a:pt x="267" y="477"/>
                      <a:pt x="279" y="477"/>
                      <a:pt x="286" y="470"/>
                    </a:cubicBezTo>
                    <a:cubicBezTo>
                      <a:pt x="293" y="464"/>
                      <a:pt x="296" y="453"/>
                      <a:pt x="294" y="441"/>
                    </a:cubicBezTo>
                    <a:cubicBezTo>
                      <a:pt x="292" y="429"/>
                      <a:pt x="287" y="418"/>
                      <a:pt x="279" y="411"/>
                    </a:cubicBezTo>
                    <a:cubicBezTo>
                      <a:pt x="272" y="404"/>
                      <a:pt x="263" y="401"/>
                      <a:pt x="254" y="400"/>
                    </a:cubicBezTo>
                    <a:cubicBezTo>
                      <a:pt x="247" y="360"/>
                      <a:pt x="244" y="278"/>
                      <a:pt x="243" y="228"/>
                    </a:cubicBezTo>
                    <a:cubicBezTo>
                      <a:pt x="243" y="220"/>
                      <a:pt x="242" y="214"/>
                      <a:pt x="242" y="208"/>
                    </a:cubicBezTo>
                    <a:cubicBezTo>
                      <a:pt x="294" y="217"/>
                      <a:pt x="294" y="217"/>
                      <a:pt x="294" y="217"/>
                    </a:cubicBezTo>
                    <a:cubicBezTo>
                      <a:pt x="294" y="240"/>
                      <a:pt x="294" y="240"/>
                      <a:pt x="294" y="240"/>
                    </a:cubicBezTo>
                    <a:cubicBezTo>
                      <a:pt x="302" y="244"/>
                      <a:pt x="302" y="244"/>
                      <a:pt x="302" y="244"/>
                    </a:cubicBezTo>
                    <a:cubicBezTo>
                      <a:pt x="369" y="275"/>
                      <a:pt x="413" y="344"/>
                      <a:pt x="413" y="418"/>
                    </a:cubicBezTo>
                    <a:cubicBezTo>
                      <a:pt x="413" y="524"/>
                      <a:pt x="326" y="610"/>
                      <a:pt x="220" y="610"/>
                    </a:cubicBezTo>
                    <a:cubicBezTo>
                      <a:pt x="114" y="610"/>
                      <a:pt x="28" y="524"/>
                      <a:pt x="28" y="418"/>
                    </a:cubicBezTo>
                    <a:cubicBezTo>
                      <a:pt x="28" y="344"/>
                      <a:pt x="70" y="278"/>
                      <a:pt x="136" y="245"/>
                    </a:cubicBezTo>
                    <a:close/>
                    <a:moveTo>
                      <a:pt x="168" y="422"/>
                    </a:moveTo>
                    <a:cubicBezTo>
                      <a:pt x="165" y="431"/>
                      <a:pt x="163" y="438"/>
                      <a:pt x="160" y="443"/>
                    </a:cubicBezTo>
                    <a:cubicBezTo>
                      <a:pt x="154" y="454"/>
                      <a:pt x="148" y="455"/>
                      <a:pt x="145" y="452"/>
                    </a:cubicBezTo>
                    <a:cubicBezTo>
                      <a:pt x="144" y="451"/>
                      <a:pt x="143" y="449"/>
                      <a:pt x="143" y="447"/>
                    </a:cubicBezTo>
                    <a:cubicBezTo>
                      <a:pt x="144" y="439"/>
                      <a:pt x="147" y="434"/>
                      <a:pt x="152" y="429"/>
                    </a:cubicBezTo>
                    <a:cubicBezTo>
                      <a:pt x="156" y="425"/>
                      <a:pt x="162" y="423"/>
                      <a:pt x="168" y="422"/>
                    </a:cubicBezTo>
                    <a:close/>
                    <a:moveTo>
                      <a:pt x="258" y="422"/>
                    </a:moveTo>
                    <a:cubicBezTo>
                      <a:pt x="264" y="423"/>
                      <a:pt x="269" y="425"/>
                      <a:pt x="273" y="429"/>
                    </a:cubicBezTo>
                    <a:cubicBezTo>
                      <a:pt x="278" y="434"/>
                      <a:pt x="281" y="439"/>
                      <a:pt x="282" y="447"/>
                    </a:cubicBezTo>
                    <a:cubicBezTo>
                      <a:pt x="283" y="449"/>
                      <a:pt x="282" y="451"/>
                      <a:pt x="280" y="452"/>
                    </a:cubicBezTo>
                    <a:cubicBezTo>
                      <a:pt x="277" y="455"/>
                      <a:pt x="271" y="454"/>
                      <a:pt x="265" y="443"/>
                    </a:cubicBezTo>
                    <a:cubicBezTo>
                      <a:pt x="262" y="438"/>
                      <a:pt x="260" y="431"/>
                      <a:pt x="258" y="422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7" name="Freeform 7">
                <a:extLst>
                  <a:ext uri="{FF2B5EF4-FFF2-40B4-BE49-F238E27FC236}">
                    <a16:creationId xmlns:a16="http://schemas.microsoft.com/office/drawing/2014/main" id="{B147CB90-161D-1A4B-BE2F-AF95282DFDB6}"/>
                  </a:ext>
                </a:extLst>
              </p:cNvPr>
              <p:cNvSpPr/>
              <p:nvPr/>
            </p:nvSpPr>
            <p:spPr bwMode="auto">
              <a:xfrm>
                <a:off x="2145" y="1578"/>
                <a:ext cx="164" cy="42"/>
              </a:xfrm>
              <a:custGeom>
                <a:avLst/>
                <a:gdLst>
                  <a:gd name="T0" fmla="*/ 0 w 126"/>
                  <a:gd name="T1" fmla="*/ 16 h 33"/>
                  <a:gd name="T2" fmla="*/ 17 w 126"/>
                  <a:gd name="T3" fmla="*/ 33 h 33"/>
                  <a:gd name="T4" fmla="*/ 109 w 126"/>
                  <a:gd name="T5" fmla="*/ 33 h 33"/>
                  <a:gd name="T6" fmla="*/ 126 w 126"/>
                  <a:gd name="T7" fmla="*/ 16 h 33"/>
                  <a:gd name="T8" fmla="*/ 109 w 126"/>
                  <a:gd name="T9" fmla="*/ 0 h 33"/>
                  <a:gd name="T10" fmla="*/ 17 w 126"/>
                  <a:gd name="T11" fmla="*/ 0 h 33"/>
                  <a:gd name="T12" fmla="*/ 0 w 126"/>
                  <a:gd name="T13" fmla="*/ 1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33">
                    <a:moveTo>
                      <a:pt x="0" y="16"/>
                    </a:moveTo>
                    <a:cubicBezTo>
                      <a:pt x="0" y="25"/>
                      <a:pt x="7" y="33"/>
                      <a:pt x="17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18" y="33"/>
                      <a:pt x="126" y="25"/>
                      <a:pt x="126" y="16"/>
                    </a:cubicBezTo>
                    <a:cubicBezTo>
                      <a:pt x="126" y="7"/>
                      <a:pt x="118" y="0"/>
                      <a:pt x="10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8" name="Freeform 8">
                <a:extLst>
                  <a:ext uri="{FF2B5EF4-FFF2-40B4-BE49-F238E27FC236}">
                    <a16:creationId xmlns:a16="http://schemas.microsoft.com/office/drawing/2014/main" id="{DA9BE401-9974-CE4A-80EB-AC0407600927}"/>
                  </a:ext>
                </a:extLst>
              </p:cNvPr>
              <p:cNvSpPr/>
              <p:nvPr/>
            </p:nvSpPr>
            <p:spPr bwMode="auto">
              <a:xfrm>
                <a:off x="1763" y="1882"/>
                <a:ext cx="44" cy="160"/>
              </a:xfrm>
              <a:custGeom>
                <a:avLst/>
                <a:gdLst>
                  <a:gd name="T0" fmla="*/ 17 w 34"/>
                  <a:gd name="T1" fmla="*/ 0 h 123"/>
                  <a:gd name="T2" fmla="*/ 0 w 34"/>
                  <a:gd name="T3" fmla="*/ 16 h 123"/>
                  <a:gd name="T4" fmla="*/ 0 w 34"/>
                  <a:gd name="T5" fmla="*/ 106 h 123"/>
                  <a:gd name="T6" fmla="*/ 17 w 34"/>
                  <a:gd name="T7" fmla="*/ 123 h 123"/>
                  <a:gd name="T8" fmla="*/ 34 w 34"/>
                  <a:gd name="T9" fmla="*/ 106 h 123"/>
                  <a:gd name="T10" fmla="*/ 34 w 34"/>
                  <a:gd name="T11" fmla="*/ 16 h 123"/>
                  <a:gd name="T12" fmla="*/ 17 w 34"/>
                  <a:gd name="T1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23">
                    <a:moveTo>
                      <a:pt x="17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0" y="115"/>
                      <a:pt x="7" y="123"/>
                      <a:pt x="17" y="123"/>
                    </a:cubicBezTo>
                    <a:cubicBezTo>
                      <a:pt x="26" y="123"/>
                      <a:pt x="34" y="115"/>
                      <a:pt x="34" y="10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6" y="0"/>
                      <a:pt x="17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" name="Freeform 9">
                <a:extLst>
                  <a:ext uri="{FF2B5EF4-FFF2-40B4-BE49-F238E27FC236}">
                    <a16:creationId xmlns:a16="http://schemas.microsoft.com/office/drawing/2014/main" id="{184617A2-300F-5E4A-926D-95B7CB96995E}"/>
                  </a:ext>
                </a:extLst>
              </p:cNvPr>
              <p:cNvSpPr/>
              <p:nvPr/>
            </p:nvSpPr>
            <p:spPr bwMode="auto">
              <a:xfrm>
                <a:off x="1308" y="1557"/>
                <a:ext cx="165" cy="44"/>
              </a:xfrm>
              <a:custGeom>
                <a:avLst/>
                <a:gdLst>
                  <a:gd name="T0" fmla="*/ 17 w 127"/>
                  <a:gd name="T1" fmla="*/ 34 h 34"/>
                  <a:gd name="T2" fmla="*/ 110 w 127"/>
                  <a:gd name="T3" fmla="*/ 34 h 34"/>
                  <a:gd name="T4" fmla="*/ 127 w 127"/>
                  <a:gd name="T5" fmla="*/ 17 h 34"/>
                  <a:gd name="T6" fmla="*/ 110 w 127"/>
                  <a:gd name="T7" fmla="*/ 0 h 34"/>
                  <a:gd name="T8" fmla="*/ 17 w 127"/>
                  <a:gd name="T9" fmla="*/ 0 h 34"/>
                  <a:gd name="T10" fmla="*/ 0 w 127"/>
                  <a:gd name="T11" fmla="*/ 17 h 34"/>
                  <a:gd name="T12" fmla="*/ 17 w 127"/>
                  <a:gd name="T13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34">
                    <a:moveTo>
                      <a:pt x="17" y="34"/>
                    </a:moveTo>
                    <a:cubicBezTo>
                      <a:pt x="110" y="34"/>
                      <a:pt x="110" y="34"/>
                      <a:pt x="110" y="34"/>
                    </a:cubicBezTo>
                    <a:cubicBezTo>
                      <a:pt x="119" y="34"/>
                      <a:pt x="127" y="26"/>
                      <a:pt x="127" y="17"/>
                    </a:cubicBezTo>
                    <a:cubicBezTo>
                      <a:pt x="127" y="8"/>
                      <a:pt x="119" y="0"/>
                      <a:pt x="11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26"/>
                      <a:pt x="8" y="34"/>
                      <a:pt x="17" y="3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0" name="Freeform 10">
                <a:extLst>
                  <a:ext uri="{FF2B5EF4-FFF2-40B4-BE49-F238E27FC236}">
                    <a16:creationId xmlns:a16="http://schemas.microsoft.com/office/drawing/2014/main" id="{0C8F6F21-525B-904F-A88C-03A17260CB9D}"/>
                  </a:ext>
                </a:extLst>
              </p:cNvPr>
              <p:cNvSpPr/>
              <p:nvPr/>
            </p:nvSpPr>
            <p:spPr bwMode="auto">
              <a:xfrm>
                <a:off x="1403" y="1231"/>
                <a:ext cx="145" cy="117"/>
              </a:xfrm>
              <a:custGeom>
                <a:avLst/>
                <a:gdLst>
                  <a:gd name="T0" fmla="*/ 9 w 112"/>
                  <a:gd name="T1" fmla="*/ 30 h 90"/>
                  <a:gd name="T2" fmla="*/ 83 w 112"/>
                  <a:gd name="T3" fmla="*/ 84 h 90"/>
                  <a:gd name="T4" fmla="*/ 107 w 112"/>
                  <a:gd name="T5" fmla="*/ 81 h 90"/>
                  <a:gd name="T6" fmla="*/ 103 w 112"/>
                  <a:gd name="T7" fmla="*/ 58 h 90"/>
                  <a:gd name="T8" fmla="*/ 30 w 112"/>
                  <a:gd name="T9" fmla="*/ 3 h 90"/>
                  <a:gd name="T10" fmla="*/ 20 w 112"/>
                  <a:gd name="T11" fmla="*/ 0 h 90"/>
                  <a:gd name="T12" fmla="*/ 6 w 112"/>
                  <a:gd name="T13" fmla="*/ 7 h 90"/>
                  <a:gd name="T14" fmla="*/ 9 w 112"/>
                  <a:gd name="T15" fmla="*/ 3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9" y="30"/>
                    </a:moveTo>
                    <a:cubicBezTo>
                      <a:pt x="83" y="84"/>
                      <a:pt x="83" y="84"/>
                      <a:pt x="83" y="84"/>
                    </a:cubicBezTo>
                    <a:cubicBezTo>
                      <a:pt x="90" y="90"/>
                      <a:pt x="101" y="88"/>
                      <a:pt x="107" y="81"/>
                    </a:cubicBezTo>
                    <a:cubicBezTo>
                      <a:pt x="112" y="74"/>
                      <a:pt x="111" y="63"/>
                      <a:pt x="103" y="58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7" y="1"/>
                      <a:pt x="23" y="0"/>
                      <a:pt x="20" y="0"/>
                    </a:cubicBezTo>
                    <a:cubicBezTo>
                      <a:pt x="14" y="0"/>
                      <a:pt x="9" y="2"/>
                      <a:pt x="6" y="7"/>
                    </a:cubicBezTo>
                    <a:cubicBezTo>
                      <a:pt x="0" y="14"/>
                      <a:pt x="2" y="24"/>
                      <a:pt x="9" y="3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1" name="Freeform 11">
                <a:extLst>
                  <a:ext uri="{FF2B5EF4-FFF2-40B4-BE49-F238E27FC236}">
                    <a16:creationId xmlns:a16="http://schemas.microsoft.com/office/drawing/2014/main" id="{F9FFE6F0-A8C2-7043-952A-5ABA36C23F19}"/>
                  </a:ext>
                </a:extLst>
              </p:cNvPr>
              <p:cNvSpPr/>
              <p:nvPr/>
            </p:nvSpPr>
            <p:spPr bwMode="auto">
              <a:xfrm>
                <a:off x="2073" y="1231"/>
                <a:ext cx="145" cy="117"/>
              </a:xfrm>
              <a:custGeom>
                <a:avLst/>
                <a:gdLst>
                  <a:gd name="T0" fmla="*/ 29 w 112"/>
                  <a:gd name="T1" fmla="*/ 84 h 90"/>
                  <a:gd name="T2" fmla="*/ 103 w 112"/>
                  <a:gd name="T3" fmla="*/ 30 h 90"/>
                  <a:gd name="T4" fmla="*/ 106 w 112"/>
                  <a:gd name="T5" fmla="*/ 7 h 90"/>
                  <a:gd name="T6" fmla="*/ 92 w 112"/>
                  <a:gd name="T7" fmla="*/ 0 h 90"/>
                  <a:gd name="T8" fmla="*/ 82 w 112"/>
                  <a:gd name="T9" fmla="*/ 3 h 90"/>
                  <a:gd name="T10" fmla="*/ 9 w 112"/>
                  <a:gd name="T11" fmla="*/ 58 h 90"/>
                  <a:gd name="T12" fmla="*/ 5 w 112"/>
                  <a:gd name="T13" fmla="*/ 81 h 90"/>
                  <a:gd name="T14" fmla="*/ 29 w 112"/>
                  <a:gd name="T15" fmla="*/ 8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29" y="84"/>
                    </a:moveTo>
                    <a:cubicBezTo>
                      <a:pt x="103" y="30"/>
                      <a:pt x="103" y="30"/>
                      <a:pt x="103" y="30"/>
                    </a:cubicBezTo>
                    <a:cubicBezTo>
                      <a:pt x="110" y="24"/>
                      <a:pt x="112" y="14"/>
                      <a:pt x="106" y="7"/>
                    </a:cubicBezTo>
                    <a:cubicBezTo>
                      <a:pt x="103" y="2"/>
                      <a:pt x="98" y="0"/>
                      <a:pt x="92" y="0"/>
                    </a:cubicBezTo>
                    <a:cubicBezTo>
                      <a:pt x="89" y="0"/>
                      <a:pt x="85" y="1"/>
                      <a:pt x="82" y="3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" y="63"/>
                      <a:pt x="0" y="74"/>
                      <a:pt x="5" y="81"/>
                    </a:cubicBezTo>
                    <a:cubicBezTo>
                      <a:pt x="11" y="88"/>
                      <a:pt x="22" y="90"/>
                      <a:pt x="29" y="8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2" name="Freeform 12">
                <a:extLst>
                  <a:ext uri="{FF2B5EF4-FFF2-40B4-BE49-F238E27FC236}">
                    <a16:creationId xmlns:a16="http://schemas.microsoft.com/office/drawing/2014/main" id="{E0C5A467-B99D-5F47-85ED-B679A3CAF89D}"/>
                  </a:ext>
                </a:extLst>
              </p:cNvPr>
              <p:cNvSpPr/>
              <p:nvPr/>
            </p:nvSpPr>
            <p:spPr bwMode="auto">
              <a:xfrm>
                <a:off x="1431" y="1813"/>
                <a:ext cx="134" cy="128"/>
              </a:xfrm>
              <a:custGeom>
                <a:avLst/>
                <a:gdLst>
                  <a:gd name="T0" fmla="*/ 84 w 103"/>
                  <a:gd name="T1" fmla="*/ 0 h 98"/>
                  <a:gd name="T2" fmla="*/ 72 w 103"/>
                  <a:gd name="T3" fmla="*/ 4 h 98"/>
                  <a:gd name="T4" fmla="*/ 7 w 103"/>
                  <a:gd name="T5" fmla="*/ 68 h 98"/>
                  <a:gd name="T6" fmla="*/ 7 w 103"/>
                  <a:gd name="T7" fmla="*/ 91 h 98"/>
                  <a:gd name="T8" fmla="*/ 31 w 103"/>
                  <a:gd name="T9" fmla="*/ 91 h 98"/>
                  <a:gd name="T10" fmla="*/ 96 w 103"/>
                  <a:gd name="T11" fmla="*/ 28 h 98"/>
                  <a:gd name="T12" fmla="*/ 96 w 103"/>
                  <a:gd name="T13" fmla="*/ 4 h 98"/>
                  <a:gd name="T14" fmla="*/ 84 w 103"/>
                  <a:gd name="T15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3" h="98">
                    <a:moveTo>
                      <a:pt x="84" y="0"/>
                    </a:moveTo>
                    <a:cubicBezTo>
                      <a:pt x="80" y="0"/>
                      <a:pt x="75" y="1"/>
                      <a:pt x="72" y="4"/>
                    </a:cubicBezTo>
                    <a:cubicBezTo>
                      <a:pt x="7" y="68"/>
                      <a:pt x="7" y="68"/>
                      <a:pt x="7" y="68"/>
                    </a:cubicBezTo>
                    <a:cubicBezTo>
                      <a:pt x="0" y="74"/>
                      <a:pt x="0" y="85"/>
                      <a:pt x="7" y="91"/>
                    </a:cubicBezTo>
                    <a:cubicBezTo>
                      <a:pt x="13" y="98"/>
                      <a:pt x="24" y="98"/>
                      <a:pt x="31" y="91"/>
                    </a:cubicBezTo>
                    <a:cubicBezTo>
                      <a:pt x="96" y="28"/>
                      <a:pt x="96" y="28"/>
                      <a:pt x="96" y="28"/>
                    </a:cubicBezTo>
                    <a:cubicBezTo>
                      <a:pt x="103" y="21"/>
                      <a:pt x="103" y="11"/>
                      <a:pt x="96" y="4"/>
                    </a:cubicBezTo>
                    <a:cubicBezTo>
                      <a:pt x="93" y="1"/>
                      <a:pt x="88" y="0"/>
                      <a:pt x="84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3" name="Freeform 13">
                <a:extLst>
                  <a:ext uri="{FF2B5EF4-FFF2-40B4-BE49-F238E27FC236}">
                    <a16:creationId xmlns:a16="http://schemas.microsoft.com/office/drawing/2014/main" id="{91671CC0-275C-A846-B750-48D3AEEF2E34}"/>
                  </a:ext>
                </a:extLst>
              </p:cNvPr>
              <p:cNvSpPr/>
              <p:nvPr/>
            </p:nvSpPr>
            <p:spPr bwMode="auto">
              <a:xfrm>
                <a:off x="2043" y="1813"/>
                <a:ext cx="132" cy="128"/>
              </a:xfrm>
              <a:custGeom>
                <a:avLst/>
                <a:gdLst>
                  <a:gd name="T0" fmla="*/ 31 w 102"/>
                  <a:gd name="T1" fmla="*/ 4 h 98"/>
                  <a:gd name="T2" fmla="*/ 19 w 102"/>
                  <a:gd name="T3" fmla="*/ 0 h 98"/>
                  <a:gd name="T4" fmla="*/ 7 w 102"/>
                  <a:gd name="T5" fmla="*/ 4 h 98"/>
                  <a:gd name="T6" fmla="*/ 7 w 102"/>
                  <a:gd name="T7" fmla="*/ 28 h 98"/>
                  <a:gd name="T8" fmla="*/ 72 w 102"/>
                  <a:gd name="T9" fmla="*/ 91 h 98"/>
                  <a:gd name="T10" fmla="*/ 96 w 102"/>
                  <a:gd name="T11" fmla="*/ 91 h 98"/>
                  <a:gd name="T12" fmla="*/ 96 w 102"/>
                  <a:gd name="T13" fmla="*/ 68 h 98"/>
                  <a:gd name="T14" fmla="*/ 31 w 102"/>
                  <a:gd name="T15" fmla="*/ 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2" h="98">
                    <a:moveTo>
                      <a:pt x="31" y="4"/>
                    </a:moveTo>
                    <a:cubicBezTo>
                      <a:pt x="27" y="1"/>
                      <a:pt x="23" y="0"/>
                      <a:pt x="19" y="0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0" y="11"/>
                      <a:pt x="0" y="21"/>
                      <a:pt x="7" y="28"/>
                    </a:cubicBezTo>
                    <a:cubicBezTo>
                      <a:pt x="72" y="91"/>
                      <a:pt x="72" y="91"/>
                      <a:pt x="72" y="91"/>
                    </a:cubicBezTo>
                    <a:cubicBezTo>
                      <a:pt x="78" y="98"/>
                      <a:pt x="89" y="98"/>
                      <a:pt x="96" y="91"/>
                    </a:cubicBezTo>
                    <a:cubicBezTo>
                      <a:pt x="102" y="85"/>
                      <a:pt x="102" y="74"/>
                      <a:pt x="96" y="68"/>
                    </a:cubicBezTo>
                    <a:lnTo>
                      <a:pt x="31" y="4"/>
                    </a:ln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F0212574-F793-F243-AAD2-61258486D54E}"/>
              </a:ext>
            </a:extLst>
          </p:cNvPr>
          <p:cNvGrpSpPr/>
          <p:nvPr/>
        </p:nvGrpSpPr>
        <p:grpSpPr>
          <a:xfrm>
            <a:off x="6344997" y="2980446"/>
            <a:ext cx="4899231" cy="1078957"/>
            <a:chOff x="5905515" y="5336830"/>
            <a:chExt cx="4899231" cy="1078957"/>
          </a:xfrm>
        </p:grpSpPr>
        <p:sp>
          <p:nvSpPr>
            <p:cNvPr id="89" name="Freeform 34">
              <a:extLst>
                <a:ext uri="{FF2B5EF4-FFF2-40B4-BE49-F238E27FC236}">
                  <a16:creationId xmlns:a16="http://schemas.microsoft.com/office/drawing/2014/main" id="{48908912-4FB2-D44F-BCE8-4D8032B8EF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11352" y="5916235"/>
              <a:ext cx="793394" cy="459363"/>
            </a:xfrm>
            <a:custGeom>
              <a:avLst/>
              <a:gdLst>
                <a:gd name="T0" fmla="*/ 97 w 97"/>
                <a:gd name="T1" fmla="*/ 16 h 63"/>
                <a:gd name="T2" fmla="*/ 90 w 97"/>
                <a:gd name="T3" fmla="*/ 22 h 63"/>
                <a:gd name="T4" fmla="*/ 75 w 97"/>
                <a:gd name="T5" fmla="*/ 33 h 63"/>
                <a:gd name="T6" fmla="*/ 46 w 97"/>
                <a:gd name="T7" fmla="*/ 51 h 63"/>
                <a:gd name="T8" fmla="*/ 29 w 97"/>
                <a:gd name="T9" fmla="*/ 63 h 63"/>
                <a:gd name="T10" fmla="*/ 26 w 97"/>
                <a:gd name="T11" fmla="*/ 62 h 63"/>
                <a:gd name="T12" fmla="*/ 16 w 97"/>
                <a:gd name="T13" fmla="*/ 47 h 63"/>
                <a:gd name="T14" fmla="*/ 2 w 97"/>
                <a:gd name="T15" fmla="*/ 48 h 63"/>
                <a:gd name="T16" fmla="*/ 10 w 97"/>
                <a:gd name="T17" fmla="*/ 28 h 63"/>
                <a:gd name="T18" fmla="*/ 10 w 97"/>
                <a:gd name="T19" fmla="*/ 26 h 63"/>
                <a:gd name="T20" fmla="*/ 18 w 97"/>
                <a:gd name="T21" fmla="*/ 0 h 63"/>
                <a:gd name="T22" fmla="*/ 40 w 97"/>
                <a:gd name="T23" fmla="*/ 5 h 63"/>
                <a:gd name="T24" fmla="*/ 75 w 97"/>
                <a:gd name="T25" fmla="*/ 13 h 63"/>
                <a:gd name="T26" fmla="*/ 94 w 97"/>
                <a:gd name="T27" fmla="*/ 15 h 63"/>
                <a:gd name="T28" fmla="*/ 97 w 97"/>
                <a:gd name="T29" fmla="*/ 16 h 63"/>
                <a:gd name="T30" fmla="*/ 20 w 97"/>
                <a:gd name="T31" fmla="*/ 3 h 63"/>
                <a:gd name="T32" fmla="*/ 16 w 97"/>
                <a:gd name="T33" fmla="*/ 18 h 63"/>
                <a:gd name="T34" fmla="*/ 14 w 97"/>
                <a:gd name="T35" fmla="*/ 26 h 63"/>
                <a:gd name="T36" fmla="*/ 65 w 97"/>
                <a:gd name="T37" fmla="*/ 20 h 63"/>
                <a:gd name="T38" fmla="*/ 86 w 97"/>
                <a:gd name="T39" fmla="*/ 17 h 63"/>
                <a:gd name="T40" fmla="*/ 20 w 97"/>
                <a:gd name="T41" fmla="*/ 3 h 63"/>
                <a:gd name="T42" fmla="*/ 14 w 97"/>
                <a:gd name="T43" fmla="*/ 38 h 63"/>
                <a:gd name="T44" fmla="*/ 28 w 97"/>
                <a:gd name="T45" fmla="*/ 60 h 63"/>
                <a:gd name="T46" fmla="*/ 82 w 97"/>
                <a:gd name="T47" fmla="*/ 24 h 63"/>
                <a:gd name="T48" fmla="*/ 82 w 97"/>
                <a:gd name="T49" fmla="*/ 23 h 63"/>
                <a:gd name="T50" fmla="*/ 14 w 97"/>
                <a:gd name="T51" fmla="*/ 38 h 63"/>
                <a:gd name="T52" fmla="*/ 13 w 97"/>
                <a:gd name="T53" fmla="*/ 29 h 63"/>
                <a:gd name="T54" fmla="*/ 7 w 97"/>
                <a:gd name="T55" fmla="*/ 40 h 63"/>
                <a:gd name="T56" fmla="*/ 12 w 97"/>
                <a:gd name="T57" fmla="*/ 35 h 63"/>
                <a:gd name="T58" fmla="*/ 15 w 97"/>
                <a:gd name="T59" fmla="*/ 36 h 63"/>
                <a:gd name="T60" fmla="*/ 57 w 97"/>
                <a:gd name="T61" fmla="*/ 27 h 63"/>
                <a:gd name="T62" fmla="*/ 77 w 97"/>
                <a:gd name="T63" fmla="*/ 21 h 63"/>
                <a:gd name="T64" fmla="*/ 13 w 97"/>
                <a:gd name="T65" fmla="*/ 29 h 63"/>
                <a:gd name="T66" fmla="*/ 6 w 97"/>
                <a:gd name="T67" fmla="*/ 45 h 63"/>
                <a:gd name="T68" fmla="*/ 14 w 97"/>
                <a:gd name="T69" fmla="*/ 44 h 63"/>
                <a:gd name="T70" fmla="*/ 11 w 97"/>
                <a:gd name="T71" fmla="*/ 39 h 63"/>
                <a:gd name="T72" fmla="*/ 6 w 97"/>
                <a:gd name="T73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63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任意多边形 14">
              <a:extLst>
                <a:ext uri="{FF2B5EF4-FFF2-40B4-BE49-F238E27FC236}">
                  <a16:creationId xmlns:a16="http://schemas.microsoft.com/office/drawing/2014/main" id="{6B10E82E-CB14-1841-A7E9-056871B8A7C7}"/>
                </a:ext>
              </a:extLst>
            </p:cNvPr>
            <p:cNvSpPr/>
            <p:nvPr/>
          </p:nvSpPr>
          <p:spPr>
            <a:xfrm>
              <a:off x="5966939" y="6098411"/>
              <a:ext cx="3975213" cy="317376"/>
            </a:xfrm>
            <a:custGeom>
              <a:avLst/>
              <a:gdLst>
                <a:gd name="connsiteX0" fmla="*/ 0 w 6766560"/>
                <a:gd name="connsiteY0" fmla="*/ 39809 h 361457"/>
                <a:gd name="connsiteX1" fmla="*/ 4411980 w 6766560"/>
                <a:gd name="connsiteY1" fmla="*/ 28379 h 361457"/>
                <a:gd name="connsiteX2" fmla="*/ 4023360 w 6766560"/>
                <a:gd name="connsiteY2" fmla="*/ 359849 h 361457"/>
                <a:gd name="connsiteX3" fmla="*/ 6766560 w 6766560"/>
                <a:gd name="connsiteY3" fmla="*/ 131249 h 361457"/>
                <a:gd name="connsiteX0-1" fmla="*/ 0 w 6766560"/>
                <a:gd name="connsiteY0-2" fmla="*/ 75291 h 398381"/>
                <a:gd name="connsiteX1-3" fmla="*/ 4369154 w 6766560"/>
                <a:gd name="connsiteY1-4" fmla="*/ 18141 h 398381"/>
                <a:gd name="connsiteX2-5" fmla="*/ 4023360 w 6766560"/>
                <a:gd name="connsiteY2-6" fmla="*/ 395331 h 398381"/>
                <a:gd name="connsiteX3-7" fmla="*/ 6766560 w 6766560"/>
                <a:gd name="connsiteY3-8" fmla="*/ 166731 h 398381"/>
                <a:gd name="connsiteX0-9" fmla="*/ 0 w 6766560"/>
                <a:gd name="connsiteY0-10" fmla="*/ 71354 h 339035"/>
                <a:gd name="connsiteX1-11" fmla="*/ 4369154 w 6766560"/>
                <a:gd name="connsiteY1-12" fmla="*/ 14204 h 339035"/>
                <a:gd name="connsiteX2-13" fmla="*/ 4351696 w 6766560"/>
                <a:gd name="connsiteY2-14" fmla="*/ 334244 h 339035"/>
                <a:gd name="connsiteX3-15" fmla="*/ 6766560 w 6766560"/>
                <a:gd name="connsiteY3-16" fmla="*/ 162794 h 339035"/>
                <a:gd name="connsiteX0-17" fmla="*/ 0 w 7194823"/>
                <a:gd name="connsiteY0-18" fmla="*/ 71354 h 334304"/>
                <a:gd name="connsiteX1-19" fmla="*/ 4369154 w 7194823"/>
                <a:gd name="connsiteY1-20" fmla="*/ 14204 h 334304"/>
                <a:gd name="connsiteX2-21" fmla="*/ 4351696 w 7194823"/>
                <a:gd name="connsiteY2-22" fmla="*/ 334244 h 334304"/>
                <a:gd name="connsiteX3-23" fmla="*/ 7194823 w 7194823"/>
                <a:gd name="connsiteY3-24" fmla="*/ 37064 h 334304"/>
                <a:gd name="connsiteX0-25" fmla="*/ 0 w 7194823"/>
                <a:gd name="connsiteY0-26" fmla="*/ 72918 h 358721"/>
                <a:gd name="connsiteX1-27" fmla="*/ 4369154 w 7194823"/>
                <a:gd name="connsiteY1-28" fmla="*/ 15768 h 358721"/>
                <a:gd name="connsiteX2-29" fmla="*/ 4051911 w 7194823"/>
                <a:gd name="connsiteY2-30" fmla="*/ 358668 h 358721"/>
                <a:gd name="connsiteX3-31" fmla="*/ 7194823 w 7194823"/>
                <a:gd name="connsiteY3-32" fmla="*/ 38628 h 358721"/>
                <a:gd name="connsiteX0-33" fmla="*/ 0 w 6454042"/>
                <a:gd name="connsiteY0-34" fmla="*/ 72918 h 359955"/>
                <a:gd name="connsiteX1-35" fmla="*/ 4369154 w 6454042"/>
                <a:gd name="connsiteY1-36" fmla="*/ 15768 h 359955"/>
                <a:gd name="connsiteX2-37" fmla="*/ 4051911 w 6454042"/>
                <a:gd name="connsiteY2-38" fmla="*/ 358668 h 359955"/>
                <a:gd name="connsiteX3-39" fmla="*/ 6454042 w 6454042"/>
                <a:gd name="connsiteY3-40" fmla="*/ 112769 h 359955"/>
                <a:gd name="connsiteX0-41" fmla="*/ 0 w 6454042"/>
                <a:gd name="connsiteY0-42" fmla="*/ 62493 h 349247"/>
                <a:gd name="connsiteX1-43" fmla="*/ 4122228 w 6454042"/>
                <a:gd name="connsiteY1-44" fmla="*/ 17700 h 349247"/>
                <a:gd name="connsiteX2-45" fmla="*/ 4051911 w 6454042"/>
                <a:gd name="connsiteY2-46" fmla="*/ 348243 h 349247"/>
                <a:gd name="connsiteX3-47" fmla="*/ 6454042 w 6454042"/>
                <a:gd name="connsiteY3-48" fmla="*/ 102344 h 349247"/>
                <a:gd name="connsiteX0-49" fmla="*/ 0 w 4341830"/>
                <a:gd name="connsiteY0-50" fmla="*/ 62493 h 348243"/>
                <a:gd name="connsiteX1-51" fmla="*/ 4122228 w 4341830"/>
                <a:gd name="connsiteY1-52" fmla="*/ 17700 h 348243"/>
                <a:gd name="connsiteX2-53" fmla="*/ 4051911 w 4341830"/>
                <a:gd name="connsiteY2-54" fmla="*/ 348243 h 348243"/>
                <a:gd name="connsiteX0-55" fmla="*/ 0 w 4122228"/>
                <a:gd name="connsiteY0-56" fmla="*/ 62493 h 62493"/>
                <a:gd name="connsiteX1-57" fmla="*/ 4122228 w 4122228"/>
                <a:gd name="connsiteY1-58" fmla="*/ 17700 h 62493"/>
                <a:gd name="connsiteX0-59" fmla="*/ 0 w 4122228"/>
                <a:gd name="connsiteY0-60" fmla="*/ 44793 h 66159"/>
                <a:gd name="connsiteX1-61" fmla="*/ 4122228 w 4122228"/>
                <a:gd name="connsiteY1-62" fmla="*/ 0 h 66159"/>
                <a:gd name="connsiteX0-63" fmla="*/ 0 w 4245691"/>
                <a:gd name="connsiteY0-64" fmla="*/ 156004 h 156004"/>
                <a:gd name="connsiteX1-65" fmla="*/ 4245691 w 4245691"/>
                <a:gd name="connsiteY1-66" fmla="*/ 0 h 156004"/>
                <a:gd name="connsiteX0-67" fmla="*/ 0 w 4245691"/>
                <a:gd name="connsiteY0-68" fmla="*/ 156004 h 163985"/>
                <a:gd name="connsiteX1-69" fmla="*/ 4245691 w 4245691"/>
                <a:gd name="connsiteY1-70" fmla="*/ 0 h 163985"/>
                <a:gd name="connsiteX0-71" fmla="*/ 0 w 5449458"/>
                <a:gd name="connsiteY0-72" fmla="*/ 143648 h 143648"/>
                <a:gd name="connsiteX1-73" fmla="*/ 5449458 w 5449458"/>
                <a:gd name="connsiteY1-74" fmla="*/ 0 h 143648"/>
                <a:gd name="connsiteX0-75" fmla="*/ 0 w 5449458"/>
                <a:gd name="connsiteY0-76" fmla="*/ 143648 h 260913"/>
                <a:gd name="connsiteX1-77" fmla="*/ 1990356 w 5449458"/>
                <a:gd name="connsiteY1-78" fmla="*/ 260339 h 260913"/>
                <a:gd name="connsiteX2-79" fmla="*/ 5449458 w 5449458"/>
                <a:gd name="connsiteY2-80" fmla="*/ 0 h 260913"/>
                <a:gd name="connsiteX0-81" fmla="*/ 0 w 4693246"/>
                <a:gd name="connsiteY0-82" fmla="*/ 169 h 463018"/>
                <a:gd name="connsiteX1-83" fmla="*/ 1234144 w 4693246"/>
                <a:gd name="connsiteY1-84" fmla="*/ 462849 h 463018"/>
                <a:gd name="connsiteX2-85" fmla="*/ 4693246 w 4693246"/>
                <a:gd name="connsiteY2-86" fmla="*/ 202510 h 463018"/>
                <a:gd name="connsiteX0-87" fmla="*/ 153395 w 4846641"/>
                <a:gd name="connsiteY0-88" fmla="*/ 0 h 462988"/>
                <a:gd name="connsiteX1-89" fmla="*/ 1387539 w 4846641"/>
                <a:gd name="connsiteY1-90" fmla="*/ 462680 h 462988"/>
                <a:gd name="connsiteX2-91" fmla="*/ 4846641 w 4846641"/>
                <a:gd name="connsiteY2-92" fmla="*/ 202341 h 462988"/>
                <a:gd name="connsiteX0-93" fmla="*/ 212160 w 4457851"/>
                <a:gd name="connsiteY0-94" fmla="*/ 0 h 462988"/>
                <a:gd name="connsiteX1-95" fmla="*/ 998749 w 4457851"/>
                <a:gd name="connsiteY1-96" fmla="*/ 462680 h 462988"/>
                <a:gd name="connsiteX2-97" fmla="*/ 4457851 w 4457851"/>
                <a:gd name="connsiteY2-98" fmla="*/ 202341 h 462988"/>
                <a:gd name="connsiteX0-99" fmla="*/ 238795 w 4484486"/>
                <a:gd name="connsiteY0-100" fmla="*/ 0 h 462868"/>
                <a:gd name="connsiteX1-101" fmla="*/ 1025384 w 4484486"/>
                <a:gd name="connsiteY1-102" fmla="*/ 462680 h 462868"/>
                <a:gd name="connsiteX2-103" fmla="*/ 4484486 w 4484486"/>
                <a:gd name="connsiteY2-104" fmla="*/ 202341 h 462868"/>
                <a:gd name="connsiteX0-105" fmla="*/ 410770 w 4656461"/>
                <a:gd name="connsiteY0-106" fmla="*/ 0 h 425815"/>
                <a:gd name="connsiteX1-107" fmla="*/ 595476 w 4656461"/>
                <a:gd name="connsiteY1-108" fmla="*/ 425610 h 425815"/>
                <a:gd name="connsiteX2-109" fmla="*/ 4656461 w 4656461"/>
                <a:gd name="connsiteY2-110" fmla="*/ 202341 h 425815"/>
                <a:gd name="connsiteX0-111" fmla="*/ 410770 w 4656461"/>
                <a:gd name="connsiteY0-112" fmla="*/ 0 h 364069"/>
                <a:gd name="connsiteX1-113" fmla="*/ 595476 w 4656461"/>
                <a:gd name="connsiteY1-114" fmla="*/ 363827 h 364069"/>
                <a:gd name="connsiteX2-115" fmla="*/ 4656461 w 4656461"/>
                <a:gd name="connsiteY2-116" fmla="*/ 202341 h 364069"/>
                <a:gd name="connsiteX0-117" fmla="*/ 558636 w 4511100"/>
                <a:gd name="connsiteY0-118" fmla="*/ 0 h 388767"/>
                <a:gd name="connsiteX1-119" fmla="*/ 450115 w 4511100"/>
                <a:gd name="connsiteY1-120" fmla="*/ 388541 h 388767"/>
                <a:gd name="connsiteX2-121" fmla="*/ 4511100 w 4511100"/>
                <a:gd name="connsiteY2-122" fmla="*/ 227055 h 388767"/>
                <a:gd name="connsiteX0-123" fmla="*/ 445007 w 4613533"/>
                <a:gd name="connsiteY0-124" fmla="*/ 0 h 413467"/>
                <a:gd name="connsiteX1-125" fmla="*/ 552548 w 4613533"/>
                <a:gd name="connsiteY1-126" fmla="*/ 413255 h 413467"/>
                <a:gd name="connsiteX2-127" fmla="*/ 4613533 w 4613533"/>
                <a:gd name="connsiteY2-128" fmla="*/ 251769 h 413467"/>
                <a:gd name="connsiteX0-129" fmla="*/ 437894 w 4606420"/>
                <a:gd name="connsiteY0-130" fmla="*/ 0 h 351722"/>
                <a:gd name="connsiteX1-131" fmla="*/ 560868 w 4606420"/>
                <a:gd name="connsiteY1-132" fmla="*/ 351471 h 351722"/>
                <a:gd name="connsiteX2-133" fmla="*/ 4606420 w 4606420"/>
                <a:gd name="connsiteY2-134" fmla="*/ 251769 h 351722"/>
                <a:gd name="connsiteX0-135" fmla="*/ 424068 w 4592594"/>
                <a:gd name="connsiteY0-136" fmla="*/ 0 h 401116"/>
                <a:gd name="connsiteX1-137" fmla="*/ 577907 w 4592594"/>
                <a:gd name="connsiteY1-138" fmla="*/ 400898 h 401116"/>
                <a:gd name="connsiteX2-139" fmla="*/ 4592594 w 4592594"/>
                <a:gd name="connsiteY2-140" fmla="*/ 251769 h 401116"/>
                <a:gd name="connsiteX0-141" fmla="*/ 424068 w 4592594"/>
                <a:gd name="connsiteY0-142" fmla="*/ 0 h 401116"/>
                <a:gd name="connsiteX1-143" fmla="*/ 577907 w 4592594"/>
                <a:gd name="connsiteY1-144" fmla="*/ 400898 h 401116"/>
                <a:gd name="connsiteX2-145" fmla="*/ 4592594 w 4592594"/>
                <a:gd name="connsiteY2-146" fmla="*/ 338266 h 401116"/>
                <a:gd name="connsiteX0-147" fmla="*/ 391353 w 4638179"/>
                <a:gd name="connsiteY0-148" fmla="*/ 0 h 401116"/>
                <a:gd name="connsiteX1-149" fmla="*/ 623492 w 4638179"/>
                <a:gd name="connsiteY1-150" fmla="*/ 400898 h 401116"/>
                <a:gd name="connsiteX2-151" fmla="*/ 4638179 w 4638179"/>
                <a:gd name="connsiteY2-152" fmla="*/ 338266 h 401116"/>
                <a:gd name="connsiteX0-153" fmla="*/ 391353 w 4904398"/>
                <a:gd name="connsiteY0-154" fmla="*/ 0 h 401116"/>
                <a:gd name="connsiteX1-155" fmla="*/ 623492 w 4904398"/>
                <a:gd name="connsiteY1-156" fmla="*/ 400898 h 401116"/>
                <a:gd name="connsiteX2-157" fmla="*/ 4904398 w 4904398"/>
                <a:gd name="connsiteY2-158" fmla="*/ 322224 h 40111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904398" h="401116">
                  <a:moveTo>
                    <a:pt x="391353" y="0"/>
                  </a:moveTo>
                  <a:cubicBezTo>
                    <a:pt x="-226127" y="38897"/>
                    <a:pt x="-86259" y="411428"/>
                    <a:pt x="623492" y="400898"/>
                  </a:cubicBezTo>
                  <a:lnTo>
                    <a:pt x="4904398" y="322224"/>
                  </a:lnTo>
                </a:path>
              </a:pathLst>
            </a:custGeom>
            <a:noFill/>
            <a:ln w="25400" cap="rnd">
              <a:solidFill>
                <a:schemeClr val="tx1">
                  <a:lumMod val="85000"/>
                  <a:lumOff val="15000"/>
                </a:schemeClr>
              </a:solidFill>
              <a:prstDash val="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CB67CD6B-7F7A-7447-8D12-EB45C389F3BC}"/>
                </a:ext>
              </a:extLst>
            </p:cNvPr>
            <p:cNvSpPr txBox="1"/>
            <p:nvPr/>
          </p:nvSpPr>
          <p:spPr>
            <a:xfrm>
              <a:off x="6503387" y="5836801"/>
              <a:ext cx="31347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cs typeface="+mn-ea"/>
                  <a:sym typeface="+mn-lt"/>
                </a:rPr>
                <a:t>5.</a:t>
              </a:r>
              <a:r>
                <a:rPr lang="en-US" altLang="zh-CN" sz="2800" b="1" dirty="0"/>
                <a:t> Related</a:t>
              </a:r>
              <a:r>
                <a:rPr lang="zh-CN" altLang="en-US" sz="2800" b="1" dirty="0"/>
                <a:t> </a:t>
              </a:r>
              <a:r>
                <a:rPr lang="en-US" altLang="zh-CN" sz="2800" b="1" dirty="0"/>
                <a:t>Work</a:t>
              </a:r>
              <a:endParaRPr lang="zh-CN" altLang="en-US" sz="2800" dirty="0">
                <a:cs typeface="+mn-ea"/>
                <a:sym typeface="+mn-lt"/>
              </a:endParaRPr>
            </a:p>
          </p:txBody>
        </p:sp>
        <p:grpSp>
          <p:nvGrpSpPr>
            <p:cNvPr id="92" name="Group 4">
              <a:extLst>
                <a:ext uri="{FF2B5EF4-FFF2-40B4-BE49-F238E27FC236}">
                  <a16:creationId xmlns:a16="http://schemas.microsoft.com/office/drawing/2014/main" id="{4F22B20B-4B7F-E742-A3C6-BF4341D95092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flipV="1">
              <a:off x="5905515" y="5336830"/>
              <a:ext cx="732153" cy="755559"/>
              <a:chOff x="1308" y="1009"/>
              <a:chExt cx="1001" cy="1033"/>
            </a:xfrm>
          </p:grpSpPr>
          <p:sp>
            <p:nvSpPr>
              <p:cNvPr id="93" name="Freeform 5">
                <a:extLst>
                  <a:ext uri="{FF2B5EF4-FFF2-40B4-BE49-F238E27FC236}">
                    <a16:creationId xmlns:a16="http://schemas.microsoft.com/office/drawing/2014/main" id="{1464A3D1-700F-984F-BD65-7D1A97DB0124}"/>
                  </a:ext>
                </a:extLst>
              </p:cNvPr>
              <p:cNvSpPr/>
              <p:nvPr/>
            </p:nvSpPr>
            <p:spPr bwMode="auto">
              <a:xfrm>
                <a:off x="1533" y="1009"/>
                <a:ext cx="571" cy="830"/>
              </a:xfrm>
              <a:custGeom>
                <a:avLst/>
                <a:gdLst>
                  <a:gd name="T0" fmla="*/ 404 w 439"/>
                  <a:gd name="T1" fmla="*/ 298 h 638"/>
                  <a:gd name="T2" fmla="*/ 321 w 439"/>
                  <a:gd name="T3" fmla="*/ 223 h 638"/>
                  <a:gd name="T4" fmla="*/ 321 w 439"/>
                  <a:gd name="T5" fmla="*/ 50 h 638"/>
                  <a:gd name="T6" fmla="*/ 318 w 439"/>
                  <a:gd name="T7" fmla="*/ 41 h 638"/>
                  <a:gd name="T8" fmla="*/ 221 w 439"/>
                  <a:gd name="T9" fmla="*/ 0 h 638"/>
                  <a:gd name="T10" fmla="*/ 118 w 439"/>
                  <a:gd name="T11" fmla="*/ 40 h 638"/>
                  <a:gd name="T12" fmla="*/ 114 w 439"/>
                  <a:gd name="T13" fmla="*/ 50 h 638"/>
                  <a:gd name="T14" fmla="*/ 114 w 439"/>
                  <a:gd name="T15" fmla="*/ 225 h 638"/>
                  <a:gd name="T16" fmla="*/ 34 w 439"/>
                  <a:gd name="T17" fmla="*/ 300 h 638"/>
                  <a:gd name="T18" fmla="*/ 0 w 439"/>
                  <a:gd name="T19" fmla="*/ 418 h 638"/>
                  <a:gd name="T20" fmla="*/ 220 w 439"/>
                  <a:gd name="T21" fmla="*/ 638 h 638"/>
                  <a:gd name="T22" fmla="*/ 439 w 439"/>
                  <a:gd name="T23" fmla="*/ 418 h 638"/>
                  <a:gd name="T24" fmla="*/ 404 w 439"/>
                  <a:gd name="T25" fmla="*/ 298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9" h="638">
                    <a:moveTo>
                      <a:pt x="404" y="298"/>
                    </a:moveTo>
                    <a:cubicBezTo>
                      <a:pt x="383" y="267"/>
                      <a:pt x="355" y="241"/>
                      <a:pt x="321" y="223"/>
                    </a:cubicBezTo>
                    <a:cubicBezTo>
                      <a:pt x="321" y="222"/>
                      <a:pt x="321" y="50"/>
                      <a:pt x="321" y="50"/>
                    </a:cubicBezTo>
                    <a:cubicBezTo>
                      <a:pt x="321" y="47"/>
                      <a:pt x="320" y="44"/>
                      <a:pt x="318" y="41"/>
                    </a:cubicBezTo>
                    <a:cubicBezTo>
                      <a:pt x="316" y="39"/>
                      <a:pt x="282" y="0"/>
                      <a:pt x="221" y="0"/>
                    </a:cubicBezTo>
                    <a:cubicBezTo>
                      <a:pt x="162" y="0"/>
                      <a:pt x="120" y="38"/>
                      <a:pt x="118" y="40"/>
                    </a:cubicBezTo>
                    <a:cubicBezTo>
                      <a:pt x="116" y="43"/>
                      <a:pt x="114" y="46"/>
                      <a:pt x="114" y="50"/>
                    </a:cubicBezTo>
                    <a:cubicBezTo>
                      <a:pt x="114" y="50"/>
                      <a:pt x="114" y="223"/>
                      <a:pt x="114" y="225"/>
                    </a:cubicBezTo>
                    <a:cubicBezTo>
                      <a:pt x="81" y="243"/>
                      <a:pt x="54" y="269"/>
                      <a:pt x="34" y="300"/>
                    </a:cubicBezTo>
                    <a:cubicBezTo>
                      <a:pt x="11" y="335"/>
                      <a:pt x="0" y="376"/>
                      <a:pt x="0" y="418"/>
                    </a:cubicBezTo>
                    <a:cubicBezTo>
                      <a:pt x="0" y="539"/>
                      <a:pt x="98" y="638"/>
                      <a:pt x="220" y="638"/>
                    </a:cubicBezTo>
                    <a:cubicBezTo>
                      <a:pt x="341" y="638"/>
                      <a:pt x="439" y="539"/>
                      <a:pt x="439" y="418"/>
                    </a:cubicBezTo>
                    <a:cubicBezTo>
                      <a:pt x="439" y="375"/>
                      <a:pt x="427" y="334"/>
                      <a:pt x="404" y="298"/>
                    </a:cubicBezTo>
                    <a:close/>
                  </a:path>
                </a:pathLst>
              </a:cu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4" name="Freeform 6">
                <a:extLst>
                  <a:ext uri="{FF2B5EF4-FFF2-40B4-BE49-F238E27FC236}">
                    <a16:creationId xmlns:a16="http://schemas.microsoft.com/office/drawing/2014/main" id="{592E7573-D826-814D-8BFD-46206DDFD1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26" y="1009"/>
                <a:ext cx="573" cy="830"/>
              </a:xfrm>
              <a:custGeom>
                <a:avLst/>
                <a:gdLst>
                  <a:gd name="T0" fmla="*/ 440 w 440"/>
                  <a:gd name="T1" fmla="*/ 418 h 638"/>
                  <a:gd name="T2" fmla="*/ 322 w 440"/>
                  <a:gd name="T3" fmla="*/ 223 h 638"/>
                  <a:gd name="T4" fmla="*/ 319 w 440"/>
                  <a:gd name="T5" fmla="*/ 41 h 638"/>
                  <a:gd name="T6" fmla="*/ 119 w 440"/>
                  <a:gd name="T7" fmla="*/ 40 h 638"/>
                  <a:gd name="T8" fmla="*/ 114 w 440"/>
                  <a:gd name="T9" fmla="*/ 225 h 638"/>
                  <a:gd name="T10" fmla="*/ 0 w 440"/>
                  <a:gd name="T11" fmla="*/ 418 h 638"/>
                  <a:gd name="T12" fmla="*/ 143 w 440"/>
                  <a:gd name="T13" fmla="*/ 75 h 638"/>
                  <a:gd name="T14" fmla="*/ 294 w 440"/>
                  <a:gd name="T15" fmla="*/ 134 h 638"/>
                  <a:gd name="T16" fmla="*/ 143 w 440"/>
                  <a:gd name="T17" fmla="*/ 75 h 638"/>
                  <a:gd name="T18" fmla="*/ 294 w 440"/>
                  <a:gd name="T19" fmla="*/ 162 h 638"/>
                  <a:gd name="T20" fmla="*/ 294 w 440"/>
                  <a:gd name="T21" fmla="*/ 189 h 638"/>
                  <a:gd name="T22" fmla="*/ 143 w 440"/>
                  <a:gd name="T23" fmla="*/ 134 h 638"/>
                  <a:gd name="T24" fmla="*/ 213 w 440"/>
                  <a:gd name="T25" fmla="*/ 411 h 638"/>
                  <a:gd name="T26" fmla="*/ 184 w 440"/>
                  <a:gd name="T27" fmla="*/ 400 h 638"/>
                  <a:gd name="T28" fmla="*/ 196 w 440"/>
                  <a:gd name="T29" fmla="*/ 200 h 638"/>
                  <a:gd name="T30" fmla="*/ 230 w 440"/>
                  <a:gd name="T31" fmla="*/ 228 h 638"/>
                  <a:gd name="T32" fmla="*/ 218 w 440"/>
                  <a:gd name="T33" fmla="*/ 408 h 638"/>
                  <a:gd name="T34" fmla="*/ 213 w 440"/>
                  <a:gd name="T35" fmla="*/ 459 h 638"/>
                  <a:gd name="T36" fmla="*/ 213 w 440"/>
                  <a:gd name="T37" fmla="*/ 435 h 638"/>
                  <a:gd name="T38" fmla="*/ 136 w 440"/>
                  <a:gd name="T39" fmla="*/ 245 h 638"/>
                  <a:gd name="T40" fmla="*/ 143 w 440"/>
                  <a:gd name="T41" fmla="*/ 191 h 638"/>
                  <a:gd name="T42" fmla="*/ 183 w 440"/>
                  <a:gd name="T43" fmla="*/ 228 h 638"/>
                  <a:gd name="T44" fmla="*/ 146 w 440"/>
                  <a:gd name="T45" fmla="*/ 411 h 638"/>
                  <a:gd name="T46" fmla="*/ 139 w 440"/>
                  <a:gd name="T47" fmla="*/ 470 h 638"/>
                  <a:gd name="T48" fmla="*/ 181 w 440"/>
                  <a:gd name="T49" fmla="*/ 421 h 638"/>
                  <a:gd name="T50" fmla="*/ 188 w 440"/>
                  <a:gd name="T51" fmla="*/ 450 h 638"/>
                  <a:gd name="T52" fmla="*/ 237 w 440"/>
                  <a:gd name="T53" fmla="*/ 450 h 638"/>
                  <a:gd name="T54" fmla="*/ 245 w 440"/>
                  <a:gd name="T55" fmla="*/ 421 h 638"/>
                  <a:gd name="T56" fmla="*/ 286 w 440"/>
                  <a:gd name="T57" fmla="*/ 470 h 638"/>
                  <a:gd name="T58" fmla="*/ 279 w 440"/>
                  <a:gd name="T59" fmla="*/ 411 h 638"/>
                  <a:gd name="T60" fmla="*/ 243 w 440"/>
                  <a:gd name="T61" fmla="*/ 228 h 638"/>
                  <a:gd name="T62" fmla="*/ 294 w 440"/>
                  <a:gd name="T63" fmla="*/ 217 h 638"/>
                  <a:gd name="T64" fmla="*/ 302 w 440"/>
                  <a:gd name="T65" fmla="*/ 244 h 638"/>
                  <a:gd name="T66" fmla="*/ 220 w 440"/>
                  <a:gd name="T67" fmla="*/ 610 h 638"/>
                  <a:gd name="T68" fmla="*/ 136 w 440"/>
                  <a:gd name="T69" fmla="*/ 245 h 638"/>
                  <a:gd name="T70" fmla="*/ 160 w 440"/>
                  <a:gd name="T71" fmla="*/ 443 h 638"/>
                  <a:gd name="T72" fmla="*/ 143 w 440"/>
                  <a:gd name="T73" fmla="*/ 447 h 638"/>
                  <a:gd name="T74" fmla="*/ 168 w 440"/>
                  <a:gd name="T75" fmla="*/ 422 h 638"/>
                  <a:gd name="T76" fmla="*/ 273 w 440"/>
                  <a:gd name="T77" fmla="*/ 429 h 638"/>
                  <a:gd name="T78" fmla="*/ 280 w 440"/>
                  <a:gd name="T79" fmla="*/ 452 h 638"/>
                  <a:gd name="T80" fmla="*/ 258 w 440"/>
                  <a:gd name="T81" fmla="*/ 422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40" h="638">
                    <a:moveTo>
                      <a:pt x="220" y="638"/>
                    </a:moveTo>
                    <a:cubicBezTo>
                      <a:pt x="342" y="638"/>
                      <a:pt x="440" y="539"/>
                      <a:pt x="440" y="418"/>
                    </a:cubicBezTo>
                    <a:cubicBezTo>
                      <a:pt x="440" y="375"/>
                      <a:pt x="428" y="334"/>
                      <a:pt x="405" y="298"/>
                    </a:cubicBezTo>
                    <a:cubicBezTo>
                      <a:pt x="384" y="267"/>
                      <a:pt x="356" y="241"/>
                      <a:pt x="322" y="223"/>
                    </a:cubicBezTo>
                    <a:cubicBezTo>
                      <a:pt x="322" y="222"/>
                      <a:pt x="322" y="50"/>
                      <a:pt x="322" y="50"/>
                    </a:cubicBezTo>
                    <a:cubicBezTo>
                      <a:pt x="322" y="47"/>
                      <a:pt x="321" y="44"/>
                      <a:pt x="319" y="41"/>
                    </a:cubicBezTo>
                    <a:cubicBezTo>
                      <a:pt x="317" y="39"/>
                      <a:pt x="283" y="0"/>
                      <a:pt x="222" y="0"/>
                    </a:cubicBezTo>
                    <a:cubicBezTo>
                      <a:pt x="162" y="0"/>
                      <a:pt x="121" y="38"/>
                      <a:pt x="119" y="40"/>
                    </a:cubicBezTo>
                    <a:cubicBezTo>
                      <a:pt x="117" y="43"/>
                      <a:pt x="115" y="46"/>
                      <a:pt x="115" y="50"/>
                    </a:cubicBezTo>
                    <a:cubicBezTo>
                      <a:pt x="115" y="50"/>
                      <a:pt x="115" y="223"/>
                      <a:pt x="114" y="225"/>
                    </a:cubicBezTo>
                    <a:cubicBezTo>
                      <a:pt x="82" y="243"/>
                      <a:pt x="55" y="269"/>
                      <a:pt x="35" y="300"/>
                    </a:cubicBezTo>
                    <a:cubicBezTo>
                      <a:pt x="12" y="335"/>
                      <a:pt x="0" y="376"/>
                      <a:pt x="0" y="418"/>
                    </a:cubicBezTo>
                    <a:cubicBezTo>
                      <a:pt x="0" y="539"/>
                      <a:pt x="99" y="638"/>
                      <a:pt x="220" y="638"/>
                    </a:cubicBezTo>
                    <a:close/>
                    <a:moveTo>
                      <a:pt x="143" y="75"/>
                    </a:moveTo>
                    <a:cubicBezTo>
                      <a:pt x="294" y="102"/>
                      <a:pt x="294" y="102"/>
                      <a:pt x="294" y="102"/>
                    </a:cubicBezTo>
                    <a:cubicBezTo>
                      <a:pt x="294" y="134"/>
                      <a:pt x="294" y="134"/>
                      <a:pt x="294" y="134"/>
                    </a:cubicBezTo>
                    <a:cubicBezTo>
                      <a:pt x="143" y="106"/>
                      <a:pt x="143" y="106"/>
                      <a:pt x="143" y="106"/>
                    </a:cubicBezTo>
                    <a:lnTo>
                      <a:pt x="143" y="75"/>
                    </a:lnTo>
                    <a:close/>
                    <a:moveTo>
                      <a:pt x="143" y="134"/>
                    </a:moveTo>
                    <a:cubicBezTo>
                      <a:pt x="294" y="162"/>
                      <a:pt x="294" y="162"/>
                      <a:pt x="294" y="162"/>
                    </a:cubicBezTo>
                    <a:cubicBezTo>
                      <a:pt x="294" y="180"/>
                      <a:pt x="294" y="180"/>
                      <a:pt x="294" y="180"/>
                    </a:cubicBezTo>
                    <a:cubicBezTo>
                      <a:pt x="294" y="189"/>
                      <a:pt x="294" y="189"/>
                      <a:pt x="294" y="189"/>
                    </a:cubicBezTo>
                    <a:cubicBezTo>
                      <a:pt x="143" y="163"/>
                      <a:pt x="143" y="163"/>
                      <a:pt x="143" y="163"/>
                    </a:cubicBezTo>
                    <a:lnTo>
                      <a:pt x="143" y="134"/>
                    </a:lnTo>
                    <a:close/>
                    <a:moveTo>
                      <a:pt x="218" y="408"/>
                    </a:moveTo>
                    <a:cubicBezTo>
                      <a:pt x="216" y="409"/>
                      <a:pt x="214" y="410"/>
                      <a:pt x="213" y="411"/>
                    </a:cubicBezTo>
                    <a:cubicBezTo>
                      <a:pt x="211" y="410"/>
                      <a:pt x="209" y="409"/>
                      <a:pt x="207" y="408"/>
                    </a:cubicBezTo>
                    <a:cubicBezTo>
                      <a:pt x="201" y="404"/>
                      <a:pt x="193" y="402"/>
                      <a:pt x="184" y="400"/>
                    </a:cubicBezTo>
                    <a:cubicBezTo>
                      <a:pt x="191" y="354"/>
                      <a:pt x="194" y="273"/>
                      <a:pt x="195" y="228"/>
                    </a:cubicBezTo>
                    <a:cubicBezTo>
                      <a:pt x="195" y="215"/>
                      <a:pt x="196" y="205"/>
                      <a:pt x="196" y="200"/>
                    </a:cubicBezTo>
                    <a:cubicBezTo>
                      <a:pt x="230" y="206"/>
                      <a:pt x="230" y="206"/>
                      <a:pt x="230" y="206"/>
                    </a:cubicBezTo>
                    <a:cubicBezTo>
                      <a:pt x="230" y="211"/>
                      <a:pt x="230" y="219"/>
                      <a:pt x="230" y="228"/>
                    </a:cubicBezTo>
                    <a:cubicBezTo>
                      <a:pt x="231" y="273"/>
                      <a:pt x="234" y="354"/>
                      <a:pt x="241" y="400"/>
                    </a:cubicBezTo>
                    <a:cubicBezTo>
                      <a:pt x="233" y="402"/>
                      <a:pt x="225" y="404"/>
                      <a:pt x="218" y="408"/>
                    </a:cubicBezTo>
                    <a:close/>
                    <a:moveTo>
                      <a:pt x="225" y="448"/>
                    </a:moveTo>
                    <a:cubicBezTo>
                      <a:pt x="224" y="452"/>
                      <a:pt x="218" y="459"/>
                      <a:pt x="213" y="459"/>
                    </a:cubicBezTo>
                    <a:cubicBezTo>
                      <a:pt x="208" y="459"/>
                      <a:pt x="201" y="452"/>
                      <a:pt x="201" y="448"/>
                    </a:cubicBezTo>
                    <a:cubicBezTo>
                      <a:pt x="201" y="445"/>
                      <a:pt x="204" y="439"/>
                      <a:pt x="213" y="435"/>
                    </a:cubicBezTo>
                    <a:cubicBezTo>
                      <a:pt x="221" y="439"/>
                      <a:pt x="225" y="445"/>
                      <a:pt x="225" y="448"/>
                    </a:cubicBezTo>
                    <a:close/>
                    <a:moveTo>
                      <a:pt x="136" y="245"/>
                    </a:moveTo>
                    <a:cubicBezTo>
                      <a:pt x="144" y="242"/>
                      <a:pt x="144" y="242"/>
                      <a:pt x="144" y="242"/>
                    </a:cubicBezTo>
                    <a:cubicBezTo>
                      <a:pt x="143" y="191"/>
                      <a:pt x="143" y="191"/>
                      <a:pt x="143" y="191"/>
                    </a:cubicBezTo>
                    <a:cubicBezTo>
                      <a:pt x="183" y="198"/>
                      <a:pt x="183" y="198"/>
                      <a:pt x="183" y="198"/>
                    </a:cubicBezTo>
                    <a:cubicBezTo>
                      <a:pt x="183" y="205"/>
                      <a:pt x="183" y="215"/>
                      <a:pt x="183" y="228"/>
                    </a:cubicBezTo>
                    <a:cubicBezTo>
                      <a:pt x="181" y="278"/>
                      <a:pt x="178" y="360"/>
                      <a:pt x="172" y="400"/>
                    </a:cubicBezTo>
                    <a:cubicBezTo>
                      <a:pt x="162" y="401"/>
                      <a:pt x="153" y="404"/>
                      <a:pt x="146" y="411"/>
                    </a:cubicBezTo>
                    <a:cubicBezTo>
                      <a:pt x="138" y="418"/>
                      <a:pt x="133" y="429"/>
                      <a:pt x="131" y="441"/>
                    </a:cubicBezTo>
                    <a:cubicBezTo>
                      <a:pt x="129" y="453"/>
                      <a:pt x="132" y="464"/>
                      <a:pt x="139" y="470"/>
                    </a:cubicBezTo>
                    <a:cubicBezTo>
                      <a:pt x="146" y="477"/>
                      <a:pt x="158" y="477"/>
                      <a:pt x="170" y="457"/>
                    </a:cubicBezTo>
                    <a:cubicBezTo>
                      <a:pt x="174" y="449"/>
                      <a:pt x="178" y="436"/>
                      <a:pt x="181" y="421"/>
                    </a:cubicBezTo>
                    <a:cubicBezTo>
                      <a:pt x="186" y="421"/>
                      <a:pt x="192" y="423"/>
                      <a:pt x="197" y="425"/>
                    </a:cubicBezTo>
                    <a:cubicBezTo>
                      <a:pt x="189" y="434"/>
                      <a:pt x="188" y="444"/>
                      <a:pt x="188" y="450"/>
                    </a:cubicBezTo>
                    <a:cubicBezTo>
                      <a:pt x="189" y="464"/>
                      <a:pt x="200" y="480"/>
                      <a:pt x="213" y="480"/>
                    </a:cubicBezTo>
                    <a:cubicBezTo>
                      <a:pt x="225" y="480"/>
                      <a:pt x="236" y="464"/>
                      <a:pt x="237" y="450"/>
                    </a:cubicBezTo>
                    <a:cubicBezTo>
                      <a:pt x="237" y="444"/>
                      <a:pt x="236" y="434"/>
                      <a:pt x="229" y="425"/>
                    </a:cubicBezTo>
                    <a:cubicBezTo>
                      <a:pt x="234" y="423"/>
                      <a:pt x="239" y="421"/>
                      <a:pt x="245" y="421"/>
                    </a:cubicBezTo>
                    <a:cubicBezTo>
                      <a:pt x="248" y="436"/>
                      <a:pt x="251" y="449"/>
                      <a:pt x="256" y="457"/>
                    </a:cubicBezTo>
                    <a:cubicBezTo>
                      <a:pt x="267" y="477"/>
                      <a:pt x="279" y="477"/>
                      <a:pt x="286" y="470"/>
                    </a:cubicBezTo>
                    <a:cubicBezTo>
                      <a:pt x="293" y="464"/>
                      <a:pt x="296" y="453"/>
                      <a:pt x="294" y="441"/>
                    </a:cubicBezTo>
                    <a:cubicBezTo>
                      <a:pt x="292" y="429"/>
                      <a:pt x="287" y="418"/>
                      <a:pt x="279" y="411"/>
                    </a:cubicBezTo>
                    <a:cubicBezTo>
                      <a:pt x="272" y="404"/>
                      <a:pt x="263" y="401"/>
                      <a:pt x="254" y="400"/>
                    </a:cubicBezTo>
                    <a:cubicBezTo>
                      <a:pt x="247" y="360"/>
                      <a:pt x="244" y="278"/>
                      <a:pt x="243" y="228"/>
                    </a:cubicBezTo>
                    <a:cubicBezTo>
                      <a:pt x="243" y="220"/>
                      <a:pt x="242" y="214"/>
                      <a:pt x="242" y="208"/>
                    </a:cubicBezTo>
                    <a:cubicBezTo>
                      <a:pt x="294" y="217"/>
                      <a:pt x="294" y="217"/>
                      <a:pt x="294" y="217"/>
                    </a:cubicBezTo>
                    <a:cubicBezTo>
                      <a:pt x="294" y="240"/>
                      <a:pt x="294" y="240"/>
                      <a:pt x="294" y="240"/>
                    </a:cubicBezTo>
                    <a:cubicBezTo>
                      <a:pt x="302" y="244"/>
                      <a:pt x="302" y="244"/>
                      <a:pt x="302" y="244"/>
                    </a:cubicBezTo>
                    <a:cubicBezTo>
                      <a:pt x="369" y="275"/>
                      <a:pt x="413" y="344"/>
                      <a:pt x="413" y="418"/>
                    </a:cubicBezTo>
                    <a:cubicBezTo>
                      <a:pt x="413" y="524"/>
                      <a:pt x="326" y="610"/>
                      <a:pt x="220" y="610"/>
                    </a:cubicBezTo>
                    <a:cubicBezTo>
                      <a:pt x="114" y="610"/>
                      <a:pt x="28" y="524"/>
                      <a:pt x="28" y="418"/>
                    </a:cubicBezTo>
                    <a:cubicBezTo>
                      <a:pt x="28" y="344"/>
                      <a:pt x="70" y="278"/>
                      <a:pt x="136" y="245"/>
                    </a:cubicBezTo>
                    <a:close/>
                    <a:moveTo>
                      <a:pt x="168" y="422"/>
                    </a:moveTo>
                    <a:cubicBezTo>
                      <a:pt x="165" y="431"/>
                      <a:pt x="163" y="438"/>
                      <a:pt x="160" y="443"/>
                    </a:cubicBezTo>
                    <a:cubicBezTo>
                      <a:pt x="154" y="454"/>
                      <a:pt x="148" y="455"/>
                      <a:pt x="145" y="452"/>
                    </a:cubicBezTo>
                    <a:cubicBezTo>
                      <a:pt x="144" y="451"/>
                      <a:pt x="143" y="449"/>
                      <a:pt x="143" y="447"/>
                    </a:cubicBezTo>
                    <a:cubicBezTo>
                      <a:pt x="144" y="439"/>
                      <a:pt x="147" y="434"/>
                      <a:pt x="152" y="429"/>
                    </a:cubicBezTo>
                    <a:cubicBezTo>
                      <a:pt x="156" y="425"/>
                      <a:pt x="162" y="423"/>
                      <a:pt x="168" y="422"/>
                    </a:cubicBezTo>
                    <a:close/>
                    <a:moveTo>
                      <a:pt x="258" y="422"/>
                    </a:moveTo>
                    <a:cubicBezTo>
                      <a:pt x="264" y="423"/>
                      <a:pt x="269" y="425"/>
                      <a:pt x="273" y="429"/>
                    </a:cubicBezTo>
                    <a:cubicBezTo>
                      <a:pt x="278" y="434"/>
                      <a:pt x="281" y="439"/>
                      <a:pt x="282" y="447"/>
                    </a:cubicBezTo>
                    <a:cubicBezTo>
                      <a:pt x="283" y="449"/>
                      <a:pt x="282" y="451"/>
                      <a:pt x="280" y="452"/>
                    </a:cubicBezTo>
                    <a:cubicBezTo>
                      <a:pt x="277" y="455"/>
                      <a:pt x="271" y="454"/>
                      <a:pt x="265" y="443"/>
                    </a:cubicBezTo>
                    <a:cubicBezTo>
                      <a:pt x="262" y="438"/>
                      <a:pt x="260" y="431"/>
                      <a:pt x="258" y="422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5" name="Freeform 7">
                <a:extLst>
                  <a:ext uri="{FF2B5EF4-FFF2-40B4-BE49-F238E27FC236}">
                    <a16:creationId xmlns:a16="http://schemas.microsoft.com/office/drawing/2014/main" id="{4245C66A-3098-084E-8530-8DFA0B63F43B}"/>
                  </a:ext>
                </a:extLst>
              </p:cNvPr>
              <p:cNvSpPr/>
              <p:nvPr/>
            </p:nvSpPr>
            <p:spPr bwMode="auto">
              <a:xfrm>
                <a:off x="2145" y="1578"/>
                <a:ext cx="164" cy="42"/>
              </a:xfrm>
              <a:custGeom>
                <a:avLst/>
                <a:gdLst>
                  <a:gd name="T0" fmla="*/ 0 w 126"/>
                  <a:gd name="T1" fmla="*/ 16 h 33"/>
                  <a:gd name="T2" fmla="*/ 17 w 126"/>
                  <a:gd name="T3" fmla="*/ 33 h 33"/>
                  <a:gd name="T4" fmla="*/ 109 w 126"/>
                  <a:gd name="T5" fmla="*/ 33 h 33"/>
                  <a:gd name="T6" fmla="*/ 126 w 126"/>
                  <a:gd name="T7" fmla="*/ 16 h 33"/>
                  <a:gd name="T8" fmla="*/ 109 w 126"/>
                  <a:gd name="T9" fmla="*/ 0 h 33"/>
                  <a:gd name="T10" fmla="*/ 17 w 126"/>
                  <a:gd name="T11" fmla="*/ 0 h 33"/>
                  <a:gd name="T12" fmla="*/ 0 w 126"/>
                  <a:gd name="T13" fmla="*/ 1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33">
                    <a:moveTo>
                      <a:pt x="0" y="16"/>
                    </a:moveTo>
                    <a:cubicBezTo>
                      <a:pt x="0" y="25"/>
                      <a:pt x="7" y="33"/>
                      <a:pt x="17" y="33"/>
                    </a:cubicBezTo>
                    <a:cubicBezTo>
                      <a:pt x="109" y="33"/>
                      <a:pt x="109" y="33"/>
                      <a:pt x="109" y="33"/>
                    </a:cubicBezTo>
                    <a:cubicBezTo>
                      <a:pt x="118" y="33"/>
                      <a:pt x="126" y="25"/>
                      <a:pt x="126" y="16"/>
                    </a:cubicBezTo>
                    <a:cubicBezTo>
                      <a:pt x="126" y="7"/>
                      <a:pt x="118" y="0"/>
                      <a:pt x="10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7"/>
                      <a:pt x="0" y="16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6" name="Freeform 8">
                <a:extLst>
                  <a:ext uri="{FF2B5EF4-FFF2-40B4-BE49-F238E27FC236}">
                    <a16:creationId xmlns:a16="http://schemas.microsoft.com/office/drawing/2014/main" id="{05C0B5DA-60D9-0C49-8DCC-B6D2BC14EA46}"/>
                  </a:ext>
                </a:extLst>
              </p:cNvPr>
              <p:cNvSpPr/>
              <p:nvPr/>
            </p:nvSpPr>
            <p:spPr bwMode="auto">
              <a:xfrm>
                <a:off x="1763" y="1882"/>
                <a:ext cx="44" cy="160"/>
              </a:xfrm>
              <a:custGeom>
                <a:avLst/>
                <a:gdLst>
                  <a:gd name="T0" fmla="*/ 17 w 34"/>
                  <a:gd name="T1" fmla="*/ 0 h 123"/>
                  <a:gd name="T2" fmla="*/ 0 w 34"/>
                  <a:gd name="T3" fmla="*/ 16 h 123"/>
                  <a:gd name="T4" fmla="*/ 0 w 34"/>
                  <a:gd name="T5" fmla="*/ 106 h 123"/>
                  <a:gd name="T6" fmla="*/ 17 w 34"/>
                  <a:gd name="T7" fmla="*/ 123 h 123"/>
                  <a:gd name="T8" fmla="*/ 34 w 34"/>
                  <a:gd name="T9" fmla="*/ 106 h 123"/>
                  <a:gd name="T10" fmla="*/ 34 w 34"/>
                  <a:gd name="T11" fmla="*/ 16 h 123"/>
                  <a:gd name="T12" fmla="*/ 17 w 34"/>
                  <a:gd name="T1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23">
                    <a:moveTo>
                      <a:pt x="17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0" y="115"/>
                      <a:pt x="7" y="123"/>
                      <a:pt x="17" y="123"/>
                    </a:cubicBezTo>
                    <a:cubicBezTo>
                      <a:pt x="26" y="123"/>
                      <a:pt x="34" y="115"/>
                      <a:pt x="34" y="10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6" y="0"/>
                      <a:pt x="17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7" name="Freeform 9">
                <a:extLst>
                  <a:ext uri="{FF2B5EF4-FFF2-40B4-BE49-F238E27FC236}">
                    <a16:creationId xmlns:a16="http://schemas.microsoft.com/office/drawing/2014/main" id="{CD0F24BE-5AE5-EF46-8CCB-3C8D6F0A9694}"/>
                  </a:ext>
                </a:extLst>
              </p:cNvPr>
              <p:cNvSpPr/>
              <p:nvPr/>
            </p:nvSpPr>
            <p:spPr bwMode="auto">
              <a:xfrm>
                <a:off x="1308" y="1557"/>
                <a:ext cx="165" cy="44"/>
              </a:xfrm>
              <a:custGeom>
                <a:avLst/>
                <a:gdLst>
                  <a:gd name="T0" fmla="*/ 17 w 127"/>
                  <a:gd name="T1" fmla="*/ 34 h 34"/>
                  <a:gd name="T2" fmla="*/ 110 w 127"/>
                  <a:gd name="T3" fmla="*/ 34 h 34"/>
                  <a:gd name="T4" fmla="*/ 127 w 127"/>
                  <a:gd name="T5" fmla="*/ 17 h 34"/>
                  <a:gd name="T6" fmla="*/ 110 w 127"/>
                  <a:gd name="T7" fmla="*/ 0 h 34"/>
                  <a:gd name="T8" fmla="*/ 17 w 127"/>
                  <a:gd name="T9" fmla="*/ 0 h 34"/>
                  <a:gd name="T10" fmla="*/ 0 w 127"/>
                  <a:gd name="T11" fmla="*/ 17 h 34"/>
                  <a:gd name="T12" fmla="*/ 17 w 127"/>
                  <a:gd name="T13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34">
                    <a:moveTo>
                      <a:pt x="17" y="34"/>
                    </a:moveTo>
                    <a:cubicBezTo>
                      <a:pt x="110" y="34"/>
                      <a:pt x="110" y="34"/>
                      <a:pt x="110" y="34"/>
                    </a:cubicBezTo>
                    <a:cubicBezTo>
                      <a:pt x="119" y="34"/>
                      <a:pt x="127" y="26"/>
                      <a:pt x="127" y="17"/>
                    </a:cubicBezTo>
                    <a:cubicBezTo>
                      <a:pt x="127" y="8"/>
                      <a:pt x="119" y="0"/>
                      <a:pt x="11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26"/>
                      <a:pt x="8" y="34"/>
                      <a:pt x="17" y="3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8" name="Freeform 10">
                <a:extLst>
                  <a:ext uri="{FF2B5EF4-FFF2-40B4-BE49-F238E27FC236}">
                    <a16:creationId xmlns:a16="http://schemas.microsoft.com/office/drawing/2014/main" id="{DA5E831E-B84A-E546-ACE9-0326F6C0AB25}"/>
                  </a:ext>
                </a:extLst>
              </p:cNvPr>
              <p:cNvSpPr/>
              <p:nvPr/>
            </p:nvSpPr>
            <p:spPr bwMode="auto">
              <a:xfrm>
                <a:off x="1403" y="1231"/>
                <a:ext cx="145" cy="117"/>
              </a:xfrm>
              <a:custGeom>
                <a:avLst/>
                <a:gdLst>
                  <a:gd name="T0" fmla="*/ 9 w 112"/>
                  <a:gd name="T1" fmla="*/ 30 h 90"/>
                  <a:gd name="T2" fmla="*/ 83 w 112"/>
                  <a:gd name="T3" fmla="*/ 84 h 90"/>
                  <a:gd name="T4" fmla="*/ 107 w 112"/>
                  <a:gd name="T5" fmla="*/ 81 h 90"/>
                  <a:gd name="T6" fmla="*/ 103 w 112"/>
                  <a:gd name="T7" fmla="*/ 58 h 90"/>
                  <a:gd name="T8" fmla="*/ 30 w 112"/>
                  <a:gd name="T9" fmla="*/ 3 h 90"/>
                  <a:gd name="T10" fmla="*/ 20 w 112"/>
                  <a:gd name="T11" fmla="*/ 0 h 90"/>
                  <a:gd name="T12" fmla="*/ 6 w 112"/>
                  <a:gd name="T13" fmla="*/ 7 h 90"/>
                  <a:gd name="T14" fmla="*/ 9 w 112"/>
                  <a:gd name="T15" fmla="*/ 3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9" y="30"/>
                    </a:moveTo>
                    <a:cubicBezTo>
                      <a:pt x="83" y="84"/>
                      <a:pt x="83" y="84"/>
                      <a:pt x="83" y="84"/>
                    </a:cubicBezTo>
                    <a:cubicBezTo>
                      <a:pt x="90" y="90"/>
                      <a:pt x="101" y="88"/>
                      <a:pt x="107" y="81"/>
                    </a:cubicBezTo>
                    <a:cubicBezTo>
                      <a:pt x="112" y="74"/>
                      <a:pt x="111" y="63"/>
                      <a:pt x="103" y="58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7" y="1"/>
                      <a:pt x="23" y="0"/>
                      <a:pt x="20" y="0"/>
                    </a:cubicBezTo>
                    <a:cubicBezTo>
                      <a:pt x="14" y="0"/>
                      <a:pt x="9" y="2"/>
                      <a:pt x="6" y="7"/>
                    </a:cubicBezTo>
                    <a:cubicBezTo>
                      <a:pt x="0" y="14"/>
                      <a:pt x="2" y="24"/>
                      <a:pt x="9" y="3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9" name="Freeform 11">
                <a:extLst>
                  <a:ext uri="{FF2B5EF4-FFF2-40B4-BE49-F238E27FC236}">
                    <a16:creationId xmlns:a16="http://schemas.microsoft.com/office/drawing/2014/main" id="{B18AE524-908D-8B41-B2A5-1800128EFBBC}"/>
                  </a:ext>
                </a:extLst>
              </p:cNvPr>
              <p:cNvSpPr/>
              <p:nvPr/>
            </p:nvSpPr>
            <p:spPr bwMode="auto">
              <a:xfrm>
                <a:off x="2073" y="1231"/>
                <a:ext cx="145" cy="117"/>
              </a:xfrm>
              <a:custGeom>
                <a:avLst/>
                <a:gdLst>
                  <a:gd name="T0" fmla="*/ 29 w 112"/>
                  <a:gd name="T1" fmla="*/ 84 h 90"/>
                  <a:gd name="T2" fmla="*/ 103 w 112"/>
                  <a:gd name="T3" fmla="*/ 30 h 90"/>
                  <a:gd name="T4" fmla="*/ 106 w 112"/>
                  <a:gd name="T5" fmla="*/ 7 h 90"/>
                  <a:gd name="T6" fmla="*/ 92 w 112"/>
                  <a:gd name="T7" fmla="*/ 0 h 90"/>
                  <a:gd name="T8" fmla="*/ 82 w 112"/>
                  <a:gd name="T9" fmla="*/ 3 h 90"/>
                  <a:gd name="T10" fmla="*/ 9 w 112"/>
                  <a:gd name="T11" fmla="*/ 58 h 90"/>
                  <a:gd name="T12" fmla="*/ 5 w 112"/>
                  <a:gd name="T13" fmla="*/ 81 h 90"/>
                  <a:gd name="T14" fmla="*/ 29 w 112"/>
                  <a:gd name="T15" fmla="*/ 8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90">
                    <a:moveTo>
                      <a:pt x="29" y="84"/>
                    </a:moveTo>
                    <a:cubicBezTo>
                      <a:pt x="103" y="30"/>
                      <a:pt x="103" y="30"/>
                      <a:pt x="103" y="30"/>
                    </a:cubicBezTo>
                    <a:cubicBezTo>
                      <a:pt x="110" y="24"/>
                      <a:pt x="112" y="14"/>
                      <a:pt x="106" y="7"/>
                    </a:cubicBezTo>
                    <a:cubicBezTo>
                      <a:pt x="103" y="2"/>
                      <a:pt x="98" y="0"/>
                      <a:pt x="92" y="0"/>
                    </a:cubicBezTo>
                    <a:cubicBezTo>
                      <a:pt x="89" y="0"/>
                      <a:pt x="85" y="1"/>
                      <a:pt x="82" y="3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1" y="63"/>
                      <a:pt x="0" y="74"/>
                      <a:pt x="5" y="81"/>
                    </a:cubicBezTo>
                    <a:cubicBezTo>
                      <a:pt x="11" y="88"/>
                      <a:pt x="22" y="90"/>
                      <a:pt x="29" y="84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0" name="Freeform 12">
                <a:extLst>
                  <a:ext uri="{FF2B5EF4-FFF2-40B4-BE49-F238E27FC236}">
                    <a16:creationId xmlns:a16="http://schemas.microsoft.com/office/drawing/2014/main" id="{F140CCFB-2225-5B48-882A-DBB3C9208C1A}"/>
                  </a:ext>
                </a:extLst>
              </p:cNvPr>
              <p:cNvSpPr/>
              <p:nvPr/>
            </p:nvSpPr>
            <p:spPr bwMode="auto">
              <a:xfrm>
                <a:off x="1431" y="1813"/>
                <a:ext cx="134" cy="128"/>
              </a:xfrm>
              <a:custGeom>
                <a:avLst/>
                <a:gdLst>
                  <a:gd name="T0" fmla="*/ 84 w 103"/>
                  <a:gd name="T1" fmla="*/ 0 h 98"/>
                  <a:gd name="T2" fmla="*/ 72 w 103"/>
                  <a:gd name="T3" fmla="*/ 4 h 98"/>
                  <a:gd name="T4" fmla="*/ 7 w 103"/>
                  <a:gd name="T5" fmla="*/ 68 h 98"/>
                  <a:gd name="T6" fmla="*/ 7 w 103"/>
                  <a:gd name="T7" fmla="*/ 91 h 98"/>
                  <a:gd name="T8" fmla="*/ 31 w 103"/>
                  <a:gd name="T9" fmla="*/ 91 h 98"/>
                  <a:gd name="T10" fmla="*/ 96 w 103"/>
                  <a:gd name="T11" fmla="*/ 28 h 98"/>
                  <a:gd name="T12" fmla="*/ 96 w 103"/>
                  <a:gd name="T13" fmla="*/ 4 h 98"/>
                  <a:gd name="T14" fmla="*/ 84 w 103"/>
                  <a:gd name="T15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3" h="98">
                    <a:moveTo>
                      <a:pt x="84" y="0"/>
                    </a:moveTo>
                    <a:cubicBezTo>
                      <a:pt x="80" y="0"/>
                      <a:pt x="75" y="1"/>
                      <a:pt x="72" y="4"/>
                    </a:cubicBezTo>
                    <a:cubicBezTo>
                      <a:pt x="7" y="68"/>
                      <a:pt x="7" y="68"/>
                      <a:pt x="7" y="68"/>
                    </a:cubicBezTo>
                    <a:cubicBezTo>
                      <a:pt x="0" y="74"/>
                      <a:pt x="0" y="85"/>
                      <a:pt x="7" y="91"/>
                    </a:cubicBezTo>
                    <a:cubicBezTo>
                      <a:pt x="13" y="98"/>
                      <a:pt x="24" y="98"/>
                      <a:pt x="31" y="91"/>
                    </a:cubicBezTo>
                    <a:cubicBezTo>
                      <a:pt x="96" y="28"/>
                      <a:pt x="96" y="28"/>
                      <a:pt x="96" y="28"/>
                    </a:cubicBezTo>
                    <a:cubicBezTo>
                      <a:pt x="103" y="21"/>
                      <a:pt x="103" y="11"/>
                      <a:pt x="96" y="4"/>
                    </a:cubicBezTo>
                    <a:cubicBezTo>
                      <a:pt x="93" y="1"/>
                      <a:pt x="88" y="0"/>
                      <a:pt x="84" y="0"/>
                    </a:cubicBez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1" name="Freeform 13">
                <a:extLst>
                  <a:ext uri="{FF2B5EF4-FFF2-40B4-BE49-F238E27FC236}">
                    <a16:creationId xmlns:a16="http://schemas.microsoft.com/office/drawing/2014/main" id="{B7CA1B4D-3011-1042-8390-F7F454188FC3}"/>
                  </a:ext>
                </a:extLst>
              </p:cNvPr>
              <p:cNvSpPr/>
              <p:nvPr/>
            </p:nvSpPr>
            <p:spPr bwMode="auto">
              <a:xfrm>
                <a:off x="2043" y="1813"/>
                <a:ext cx="132" cy="128"/>
              </a:xfrm>
              <a:custGeom>
                <a:avLst/>
                <a:gdLst>
                  <a:gd name="T0" fmla="*/ 31 w 102"/>
                  <a:gd name="T1" fmla="*/ 4 h 98"/>
                  <a:gd name="T2" fmla="*/ 19 w 102"/>
                  <a:gd name="T3" fmla="*/ 0 h 98"/>
                  <a:gd name="T4" fmla="*/ 7 w 102"/>
                  <a:gd name="T5" fmla="*/ 4 h 98"/>
                  <a:gd name="T6" fmla="*/ 7 w 102"/>
                  <a:gd name="T7" fmla="*/ 28 h 98"/>
                  <a:gd name="T8" fmla="*/ 72 w 102"/>
                  <a:gd name="T9" fmla="*/ 91 h 98"/>
                  <a:gd name="T10" fmla="*/ 96 w 102"/>
                  <a:gd name="T11" fmla="*/ 91 h 98"/>
                  <a:gd name="T12" fmla="*/ 96 w 102"/>
                  <a:gd name="T13" fmla="*/ 68 h 98"/>
                  <a:gd name="T14" fmla="*/ 31 w 102"/>
                  <a:gd name="T15" fmla="*/ 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2" h="98">
                    <a:moveTo>
                      <a:pt x="31" y="4"/>
                    </a:moveTo>
                    <a:cubicBezTo>
                      <a:pt x="27" y="1"/>
                      <a:pt x="23" y="0"/>
                      <a:pt x="19" y="0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0" y="11"/>
                      <a:pt x="0" y="21"/>
                      <a:pt x="7" y="28"/>
                    </a:cubicBezTo>
                    <a:cubicBezTo>
                      <a:pt x="72" y="91"/>
                      <a:pt x="72" y="91"/>
                      <a:pt x="72" y="91"/>
                    </a:cubicBezTo>
                    <a:cubicBezTo>
                      <a:pt x="78" y="98"/>
                      <a:pt x="89" y="98"/>
                      <a:pt x="96" y="91"/>
                    </a:cubicBezTo>
                    <a:cubicBezTo>
                      <a:pt x="102" y="85"/>
                      <a:pt x="102" y="74"/>
                      <a:pt x="96" y="68"/>
                    </a:cubicBezTo>
                    <a:lnTo>
                      <a:pt x="31" y="4"/>
                    </a:lnTo>
                    <a:close/>
                  </a:path>
                </a:pathLst>
              </a:custGeom>
              <a:solidFill>
                <a:srgbClr val="3D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154C277-7160-7A42-B7DE-980B2733407A}"/>
              </a:ext>
            </a:extLst>
          </p:cNvPr>
          <p:cNvSpPr/>
          <p:nvPr/>
        </p:nvSpPr>
        <p:spPr>
          <a:xfrm>
            <a:off x="485490" y="473506"/>
            <a:ext cx="1050037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Influence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of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training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period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length:</a:t>
            </a:r>
          </a:p>
          <a:p>
            <a:pPr marL="285750" indent="-285750">
              <a:buFont typeface="Wingdings" pitchFamily="2" charset="2"/>
              <a:buChar char="p"/>
            </a:pP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Experiment:</a:t>
            </a:r>
          </a:p>
          <a:p>
            <a:pPr lvl="2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Training:</a:t>
            </a:r>
          </a:p>
          <a:p>
            <a:pPr lvl="2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D1,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five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one-day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Nov.</a:t>
            </a:r>
          </a:p>
          <a:p>
            <a:pPr lvl="2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D1,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one-week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from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07.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contrast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longer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period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performance)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Evaluation: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 on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Nov.</a:t>
            </a:r>
          </a:p>
          <a:p>
            <a:pPr lvl="2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Results:</a:t>
            </a: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Precision: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week data training (0.82),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(0.79).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: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same.</a:t>
            </a:r>
            <a:endParaRPr lang="zh-C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Deviating :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long train more stable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day.	</a:t>
            </a:r>
            <a:endParaRPr lang="zh-C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692E62C-4244-914D-A0E1-8972B5B102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5674" y="4532123"/>
            <a:ext cx="8793172" cy="185237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2748254-DD05-764B-8BC3-08B078242B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2691" y="2481943"/>
            <a:ext cx="3305977" cy="111517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BB47A41-0418-244C-A1A5-89F7BC5B0435}"/>
              </a:ext>
            </a:extLst>
          </p:cNvPr>
          <p:cNvSpPr txBox="1"/>
          <p:nvPr/>
        </p:nvSpPr>
        <p:spPr>
          <a:xfrm>
            <a:off x="1435260" y="104174"/>
            <a:ext cx="30704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/>
              <a:t>Experiments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&amp;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results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7299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154C277-7160-7A42-B7DE-980B2733407A}"/>
              </a:ext>
            </a:extLst>
          </p:cNvPr>
          <p:cNvSpPr/>
          <p:nvPr/>
        </p:nvSpPr>
        <p:spPr>
          <a:xfrm>
            <a:off x="616118" y="814642"/>
            <a:ext cx="1050037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Stability</a:t>
            </a:r>
            <a:r>
              <a:rPr lang="zh-CN" altLang="en-US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Over</a:t>
            </a:r>
            <a:r>
              <a:rPr lang="zh-CN" altLang="en-US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Time:</a:t>
            </a:r>
          </a:p>
          <a:p>
            <a:pPr marL="285750" indent="-285750">
              <a:buFont typeface="Wingdings" pitchFamily="2" charset="2"/>
              <a:buChar char="p"/>
            </a:pP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Experiment:</a:t>
            </a:r>
          </a:p>
          <a:p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	Training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Train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using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daily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data(1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Nov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–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7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Nov)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from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D1.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endParaRPr lang="en-US" altLang="zh-CN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	Testing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 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Evaluate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using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(1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Nov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2017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–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23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Feb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2018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		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from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D2.</a:t>
            </a:r>
          </a:p>
          <a:p>
            <a:endParaRPr lang="en-US" altLang="zh-CN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Results:	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Stable performance: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1.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deviation ten days 0.02.</a:t>
            </a:r>
          </a:p>
          <a:p>
            <a:pPr marL="228600" algn="just">
              <a:spcAft>
                <a:spcPts val="0"/>
              </a:spcAft>
            </a:pP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	2.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The model quickly converges towards high accuracy with only </a:t>
            </a:r>
          </a:p>
          <a:p>
            <a:pPr marL="228600" algn="just">
              <a:spcAft>
                <a:spcPts val="0"/>
              </a:spcAft>
            </a:pP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	one or a few days of training data. </a:t>
            </a:r>
            <a:endParaRPr lang="zh-CN" altLang="zh-CN" sz="20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28600" algn="just">
              <a:spcAft>
                <a:spcPts val="0"/>
              </a:spcAft>
            </a:pP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	3.</a:t>
            </a:r>
            <a:r>
              <a:rPr lang="zh-CN" altLang="en-US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The model ages very well even after it was built.</a:t>
            </a:r>
            <a:endParaRPr lang="zh-CN" altLang="zh-CN" sz="20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BD0F8B-4237-8D46-AE1E-ADD10290CAE1}"/>
              </a:ext>
            </a:extLst>
          </p:cNvPr>
          <p:cNvSpPr txBox="1"/>
          <p:nvPr/>
        </p:nvSpPr>
        <p:spPr>
          <a:xfrm>
            <a:off x="1435260" y="104174"/>
            <a:ext cx="30704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/>
              <a:t>Experiments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&amp;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results</a:t>
            </a:r>
            <a:endParaRPr lang="zh-CN" altLang="en-US" sz="2000" b="1" dirty="0">
              <a:cs typeface="+mn-ea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3E7158F-C985-324B-A49F-65BE15066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8177" y="4382506"/>
            <a:ext cx="7380514" cy="222744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357CD4B-D9FA-E445-8D06-EF72C0BB67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3292" y="1181748"/>
            <a:ext cx="3542211" cy="20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34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FBD0F8B-4237-8D46-AE1E-ADD10290CAE1}"/>
              </a:ext>
            </a:extLst>
          </p:cNvPr>
          <p:cNvSpPr txBox="1"/>
          <p:nvPr/>
        </p:nvSpPr>
        <p:spPr>
          <a:xfrm>
            <a:off x="1435260" y="104174"/>
            <a:ext cx="30704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/>
              <a:t>Experiments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&amp;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results</a:t>
            </a:r>
            <a:endParaRPr lang="zh-CN" altLang="en-US" sz="2000" b="1" dirty="0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DFED198-26A2-114F-B1F9-7B27C079983F}"/>
              </a:ext>
            </a:extLst>
          </p:cNvPr>
          <p:cNvSpPr/>
          <p:nvPr/>
        </p:nvSpPr>
        <p:spPr>
          <a:xfrm>
            <a:off x="550803" y="563320"/>
            <a:ext cx="1085307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Guess: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Because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reason,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presence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recorded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alarms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decreased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magnitude,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having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position.</a:t>
            </a: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probable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installations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patches.)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Experiments: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Training: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2018.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Evaluation: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January and February dates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Results: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slightly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trained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2017.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Therefore,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indicates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Tiresias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remain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reliable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moths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trained.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</a:p>
          <a:p>
            <a:pPr lvl="1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53FD60F-E99B-AB47-8F95-19D8FF9CBD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03" y="3971109"/>
            <a:ext cx="6325870" cy="25584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67EFF72-D98E-9C43-A1C3-CD5A26629B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9520" y="3971109"/>
            <a:ext cx="4336143" cy="2558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529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154C277-7160-7A42-B7DE-980B2733407A}"/>
              </a:ext>
            </a:extLst>
          </p:cNvPr>
          <p:cNvSpPr/>
          <p:nvPr/>
        </p:nvSpPr>
        <p:spPr>
          <a:xfrm>
            <a:off x="519241" y="1152775"/>
            <a:ext cx="11153518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Sequence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Length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Evaluation:</a:t>
            </a:r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Experiment:</a:t>
            </a:r>
          </a:p>
          <a:p>
            <a:pPr marL="742950" lvl="1" indent="-285750">
              <a:buFont typeface="Wingdings" pitchFamily="2" charset="2"/>
              <a:buChar char="l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hether</a:t>
            </a:r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long-term memory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short-term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more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influential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making decision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Wingdings" pitchFamily="2" charset="2"/>
              <a:buChar char="l"/>
            </a:pPr>
            <a:r>
              <a:rPr lang="en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Short-term: system relies on a few elements of the sequence to make its decision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predict.</a:t>
            </a:r>
          </a:p>
          <a:p>
            <a:pPr lvl="1"/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(The ones closest to the element that the system is trying to guess.)</a:t>
            </a:r>
            <a:endParaRPr lang="zh-C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itchFamily="2" charset="2"/>
              <a:buChar char="l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Long-term: uses the whole sequence or a large part of it to make its decision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predict.</a:t>
            </a:r>
            <a:endParaRPr lang="zh-C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Results:	</a:t>
            </a:r>
          </a:p>
          <a:p>
            <a:pPr marL="742950" lvl="1" indent="-285750">
              <a:buFont typeface="Wingdings" pitchFamily="2" charset="2"/>
              <a:buChar char="l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Short-term: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less than 5 show that the system’s </a:t>
            </a:r>
          </a:p>
          <a:p>
            <a:pPr lvl="1"/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is not very confident.</a:t>
            </a:r>
          </a:p>
          <a:p>
            <a:pPr marL="742950" lvl="1" indent="-285750">
              <a:buFont typeface="Wingdings" pitchFamily="2" charset="2"/>
              <a:buChar char="l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Long-term: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sequence more than 5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more unique and </a:t>
            </a:r>
          </a:p>
          <a:p>
            <a:pPr lvl="1"/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often correctly predict the last event.</a:t>
            </a:r>
          </a:p>
          <a:p>
            <a:pPr marL="742950" lvl="1" indent="-285750">
              <a:buFont typeface="Wingdings" pitchFamily="2" charset="2"/>
              <a:buChar char="l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Therefore, Tiresias rely more on long-term memory than </a:t>
            </a:r>
          </a:p>
          <a:p>
            <a:pPr lvl="1"/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short-term memory.</a:t>
            </a:r>
            <a:endParaRPr lang="zh-C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BD0F8B-4237-8D46-AE1E-ADD10290CAE1}"/>
              </a:ext>
            </a:extLst>
          </p:cNvPr>
          <p:cNvSpPr txBox="1"/>
          <p:nvPr/>
        </p:nvSpPr>
        <p:spPr>
          <a:xfrm>
            <a:off x="1435260" y="104174"/>
            <a:ext cx="30704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/>
              <a:t>Experiments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&amp;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results</a:t>
            </a:r>
            <a:endParaRPr lang="zh-CN" altLang="en-US" sz="2000" b="1" dirty="0">
              <a:cs typeface="+mn-ea"/>
              <a:sym typeface="+mn-lt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4A08872-C3B2-CF4F-BA06-662C4970933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541622" y="3089367"/>
            <a:ext cx="4650378" cy="368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785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94" y="944060"/>
            <a:ext cx="2373603" cy="1866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 bwMode="auto">
          <a:xfrm>
            <a:off x="2425073" y="1634996"/>
            <a:ext cx="1619824" cy="5078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Part</a:t>
            </a:r>
            <a:r>
              <a:rPr lang="zh-CN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5</a:t>
            </a:r>
            <a:endParaRPr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818" y="3314177"/>
            <a:ext cx="3842286" cy="650874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12868408-64A8-D74D-920B-CA4B99D91A30}"/>
              </a:ext>
            </a:extLst>
          </p:cNvPr>
          <p:cNvSpPr txBox="1"/>
          <p:nvPr/>
        </p:nvSpPr>
        <p:spPr>
          <a:xfrm>
            <a:off x="4709958" y="2810680"/>
            <a:ext cx="32240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Related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Work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28747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104174"/>
            <a:ext cx="22922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 Placeholder 7"/>
          <p:cNvSpPr txBox="1"/>
          <p:nvPr/>
        </p:nvSpPr>
        <p:spPr>
          <a:xfrm>
            <a:off x="898781" y="2305899"/>
            <a:ext cx="10842171" cy="3228662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System-level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security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event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forecast: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en-US" altLang="zh-CN" sz="1800" b="0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Soska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trained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ensemble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C4.5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classifiers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to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predict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if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a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given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website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will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become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malicious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in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future,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based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on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features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from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website.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Bilge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design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RiskTeller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leverages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both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supervised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and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semi-supervised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methods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to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predict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if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machine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is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at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risk,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based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on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binary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log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information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of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machines.</a:t>
            </a:r>
          </a:p>
          <a:p>
            <a:pPr marL="285750" indent="-285750" algn="l">
              <a:buFont typeface="Wingdings" pitchFamily="2" charset="2"/>
              <a:buChar char="l"/>
            </a:pPr>
            <a:endParaRPr lang="en-US" altLang="zh-CN" sz="800" b="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  <a:p>
            <a:pPr algn="l"/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Organization-level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security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event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forecast: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Liu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trained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Random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Forest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classifier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forecast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security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incidents,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based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features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including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258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features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covering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two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main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categories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mismanagement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symptoms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and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malicious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activities.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Liu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furtherly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prove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malicious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activities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are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stable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indicators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build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predictable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model.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train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SVM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based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intensity,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duration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and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frequency.</a:t>
            </a:r>
          </a:p>
          <a:p>
            <a:pPr marL="285750" indent="-285750" algn="l">
              <a:buFont typeface="Wingdings" pitchFamily="2" charset="2"/>
              <a:buChar char="l"/>
            </a:pPr>
            <a:endParaRPr lang="en-US" altLang="zh-CN" sz="800" b="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Cyber-level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security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event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forecast: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en-US" altLang="zh-CN" sz="1800" b="0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Sabottke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build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Twitter-based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exploit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detector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predict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the vulnerabilities disclosed in Microsoft products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</a:t>
            </a:r>
          </a:p>
          <a:p>
            <a:pPr marL="285750" indent="-285750" algn="l">
              <a:buFont typeface="Wingdings" pitchFamily="2" charset="2"/>
              <a:buChar char="p"/>
            </a:pPr>
            <a:endParaRPr lang="en-US" altLang="zh-CN" sz="800" b="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</a:t>
            </a:r>
            <a:r>
              <a:rPr lang="zh-CN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Binary</a:t>
            </a:r>
            <a:r>
              <a:rPr lang="zh-CN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Analysis: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Shin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build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RNN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models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identify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if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256-vector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one-hot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encoding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functions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will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happen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or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not,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based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binary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classification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output.</a:t>
            </a:r>
          </a:p>
          <a:p>
            <a:pPr marL="285750" indent="-285750" algn="l">
              <a:buFont typeface="Wingdings" pitchFamily="2" charset="2"/>
              <a:buChar char="p"/>
            </a:pPr>
            <a:endParaRPr lang="en-US" altLang="zh-CN" sz="800" b="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Anomaly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Detection: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Du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proposed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DeepLog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using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LSTM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learn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system’s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log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patterns.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And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help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identify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abnormal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log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entries.</a:t>
            </a:r>
          </a:p>
          <a:p>
            <a:pPr marL="285750" indent="-285750" algn="l">
              <a:buFont typeface="Wingdings" pitchFamily="2" charset="2"/>
              <a:buChar char="l"/>
            </a:pPr>
            <a:endParaRPr lang="en-US" altLang="zh-CN" sz="800" b="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5.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Malware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Classification:</a:t>
            </a:r>
          </a:p>
          <a:p>
            <a:pPr marL="285750" indent="-285750" algn="l">
              <a:buFont typeface="Wingdings" pitchFamily="2" charset="2"/>
              <a:buChar char="l"/>
            </a:pP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 err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Pascanu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malware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API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calls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sequence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and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RNN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predict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next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API</a:t>
            </a:r>
            <a:r>
              <a:rPr lang="zh-C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calls.</a:t>
            </a:r>
            <a:endParaRPr lang="zh-CN" altLang="en-US" sz="1800" b="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/>
            <a:endParaRPr lang="en-US" altLang="zh-CN" sz="1600" b="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  <a:p>
            <a:pPr marL="342900" indent="-342900" algn="l">
              <a:buAutoNum type="arabicPeriod"/>
            </a:pPr>
            <a:endParaRPr lang="en-GB" altLang="zh-CN" sz="1600" b="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  <a:p>
            <a:pPr algn="l"/>
            <a:endParaRPr lang="zh-CN" altLang="en-US" sz="1600" b="0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8" name="Text Placeholder 2"/>
          <p:cNvSpPr txBox="1"/>
          <p:nvPr/>
        </p:nvSpPr>
        <p:spPr>
          <a:xfrm>
            <a:off x="2827590" y="2016684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9" name="Text Placeholder 7"/>
          <p:cNvSpPr txBox="1"/>
          <p:nvPr/>
        </p:nvSpPr>
        <p:spPr>
          <a:xfrm>
            <a:off x="1207796" y="3466128"/>
            <a:ext cx="229223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1600" b="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61" name="椭圆 31">
            <a:extLst>
              <a:ext uri="{FF2B5EF4-FFF2-40B4-BE49-F238E27FC236}">
                <a16:creationId xmlns:a16="http://schemas.microsoft.com/office/drawing/2014/main" id="{0055A69C-80F2-5E4F-84A3-F9B37B1E3E15}"/>
              </a:ext>
            </a:extLst>
          </p:cNvPr>
          <p:cNvSpPr/>
          <p:nvPr/>
        </p:nvSpPr>
        <p:spPr>
          <a:xfrm>
            <a:off x="127320" y="365772"/>
            <a:ext cx="12064679" cy="6557554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rgbClr val="262626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00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6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94" y="944060"/>
            <a:ext cx="2373603" cy="1866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 bwMode="auto">
          <a:xfrm>
            <a:off x="2425073" y="1634996"/>
            <a:ext cx="1619824" cy="5078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Part</a:t>
            </a:r>
            <a:r>
              <a:rPr lang="zh-CN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6</a:t>
            </a:r>
            <a:endParaRPr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818" y="3314177"/>
            <a:ext cx="3842286" cy="650874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12868408-64A8-D74D-920B-CA4B99D91A30}"/>
              </a:ext>
            </a:extLst>
          </p:cNvPr>
          <p:cNvSpPr txBox="1"/>
          <p:nvPr/>
        </p:nvSpPr>
        <p:spPr>
          <a:xfrm>
            <a:off x="4641759" y="2729402"/>
            <a:ext cx="33604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Future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Work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15268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104174"/>
            <a:ext cx="24705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AF329C5-BDF5-D245-A9F5-A9DC61744CAD}"/>
              </a:ext>
            </a:extLst>
          </p:cNvPr>
          <p:cNvGrpSpPr/>
          <p:nvPr/>
        </p:nvGrpSpPr>
        <p:grpSpPr>
          <a:xfrm>
            <a:off x="1833491" y="1467022"/>
            <a:ext cx="7204016" cy="1225860"/>
            <a:chOff x="1387476" y="1695092"/>
            <a:chExt cx="7204016" cy="1225860"/>
          </a:xfrm>
        </p:grpSpPr>
        <p:sp>
          <p:nvSpPr>
            <p:cNvPr id="16" name="任意多边形 15"/>
            <p:cNvSpPr/>
            <p:nvPr/>
          </p:nvSpPr>
          <p:spPr>
            <a:xfrm>
              <a:off x="2360605" y="1695092"/>
              <a:ext cx="6230887" cy="1218480"/>
            </a:xfrm>
            <a:custGeom>
              <a:avLst/>
              <a:gdLst>
                <a:gd name="connsiteX0" fmla="*/ 0 w 4673165"/>
                <a:gd name="connsiteY0" fmla="*/ 0 h 913860"/>
                <a:gd name="connsiteX1" fmla="*/ 409075 w 4673165"/>
                <a:gd name="connsiteY1" fmla="*/ 0 h 913860"/>
                <a:gd name="connsiteX2" fmla="*/ 4282311 w 4673165"/>
                <a:gd name="connsiteY2" fmla="*/ 0 h 913860"/>
                <a:gd name="connsiteX3" fmla="*/ 4673165 w 4673165"/>
                <a:gd name="connsiteY3" fmla="*/ 0 h 913860"/>
                <a:gd name="connsiteX4" fmla="*/ 4143127 w 4673165"/>
                <a:gd name="connsiteY4" fmla="*/ 913860 h 913860"/>
                <a:gd name="connsiteX5" fmla="*/ 939114 w 4673165"/>
                <a:gd name="connsiteY5" fmla="*/ 913860 h 913860"/>
                <a:gd name="connsiteX6" fmla="*/ 530039 w 4673165"/>
                <a:gd name="connsiteY6" fmla="*/ 913860 h 91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73165" h="913860">
                  <a:moveTo>
                    <a:pt x="0" y="0"/>
                  </a:moveTo>
                  <a:lnTo>
                    <a:pt x="409075" y="0"/>
                  </a:lnTo>
                  <a:lnTo>
                    <a:pt x="4282311" y="0"/>
                  </a:lnTo>
                  <a:lnTo>
                    <a:pt x="4673165" y="0"/>
                  </a:lnTo>
                  <a:lnTo>
                    <a:pt x="4143127" y="913860"/>
                  </a:lnTo>
                  <a:lnTo>
                    <a:pt x="939114" y="913860"/>
                  </a:lnTo>
                  <a:lnTo>
                    <a:pt x="530039" y="913860"/>
                  </a:lnTo>
                  <a:close/>
                </a:path>
              </a:pathLst>
            </a:custGeom>
            <a:noFill/>
            <a:ln w="9525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387476" y="1697552"/>
              <a:ext cx="1419144" cy="1223400"/>
              <a:chOff x="1040607" y="1273164"/>
              <a:chExt cx="1064358" cy="917550"/>
            </a:xfrm>
          </p:grpSpPr>
          <p:sp>
            <p:nvSpPr>
              <p:cNvPr id="20" name="任意多边形 19"/>
              <p:cNvSpPr/>
              <p:nvPr/>
            </p:nvSpPr>
            <p:spPr>
              <a:xfrm>
                <a:off x="1040607" y="1273164"/>
                <a:ext cx="1064358" cy="917550"/>
              </a:xfrm>
              <a:custGeom>
                <a:avLst/>
                <a:gdLst>
                  <a:gd name="connsiteX0" fmla="*/ 535489 w 1064358"/>
                  <a:gd name="connsiteY0" fmla="*/ 156624 h 917550"/>
                  <a:gd name="connsiteX1" fmla="*/ 134573 w 1064358"/>
                  <a:gd name="connsiteY1" fmla="*/ 847856 h 917550"/>
                  <a:gd name="connsiteX2" fmla="*/ 936405 w 1064358"/>
                  <a:gd name="connsiteY2" fmla="*/ 847856 h 917550"/>
                  <a:gd name="connsiteX3" fmla="*/ 532179 w 1064358"/>
                  <a:gd name="connsiteY3" fmla="*/ 0 h 917550"/>
                  <a:gd name="connsiteX4" fmla="*/ 1064358 w 1064358"/>
                  <a:gd name="connsiteY4" fmla="*/ 917550 h 917550"/>
                  <a:gd name="connsiteX5" fmla="*/ 0 w 1064358"/>
                  <a:gd name="connsiteY5" fmla="*/ 917550 h 91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64358" h="917550">
                    <a:moveTo>
                      <a:pt x="535489" y="156624"/>
                    </a:moveTo>
                    <a:lnTo>
                      <a:pt x="134573" y="847856"/>
                    </a:lnTo>
                    <a:lnTo>
                      <a:pt x="936405" y="847856"/>
                    </a:lnTo>
                    <a:close/>
                    <a:moveTo>
                      <a:pt x="532179" y="0"/>
                    </a:moveTo>
                    <a:lnTo>
                      <a:pt x="1064358" y="917550"/>
                    </a:lnTo>
                    <a:lnTo>
                      <a:pt x="0" y="917550"/>
                    </a:lnTo>
                    <a:close/>
                  </a:path>
                </a:pathLst>
              </a:custGeom>
              <a:blipFill dpi="0" rotWithShape="1">
                <a:blip r:embed="rId4" cstate="print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t="-7626" b="-7626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Freeform 10"/>
              <p:cNvSpPr/>
              <p:nvPr/>
            </p:nvSpPr>
            <p:spPr bwMode="auto">
              <a:xfrm>
                <a:off x="1520407" y="1660162"/>
                <a:ext cx="76692" cy="378277"/>
              </a:xfrm>
              <a:custGeom>
                <a:avLst/>
                <a:gdLst>
                  <a:gd name="T0" fmla="*/ 74 w 74"/>
                  <a:gd name="T1" fmla="*/ 365 h 365"/>
                  <a:gd name="T2" fmla="*/ 22 w 74"/>
                  <a:gd name="T3" fmla="*/ 365 h 365"/>
                  <a:gd name="T4" fmla="*/ 22 w 74"/>
                  <a:gd name="T5" fmla="*/ 109 h 365"/>
                  <a:gd name="T6" fmla="*/ 0 w 74"/>
                  <a:gd name="T7" fmla="*/ 109 h 365"/>
                  <a:gd name="T8" fmla="*/ 0 w 74"/>
                  <a:gd name="T9" fmla="*/ 100 h 365"/>
                  <a:gd name="T10" fmla="*/ 29 w 74"/>
                  <a:gd name="T11" fmla="*/ 0 h 365"/>
                  <a:gd name="T12" fmla="*/ 74 w 74"/>
                  <a:gd name="T13" fmla="*/ 0 h 365"/>
                  <a:gd name="T14" fmla="*/ 74 w 74"/>
                  <a:gd name="T15" fmla="*/ 365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4" h="365">
                    <a:moveTo>
                      <a:pt x="74" y="365"/>
                    </a:moveTo>
                    <a:lnTo>
                      <a:pt x="22" y="365"/>
                    </a:lnTo>
                    <a:lnTo>
                      <a:pt x="22" y="109"/>
                    </a:lnTo>
                    <a:lnTo>
                      <a:pt x="0" y="109"/>
                    </a:lnTo>
                    <a:lnTo>
                      <a:pt x="0" y="100"/>
                    </a:lnTo>
                    <a:lnTo>
                      <a:pt x="29" y="0"/>
                    </a:lnTo>
                    <a:lnTo>
                      <a:pt x="74" y="0"/>
                    </a:lnTo>
                    <a:lnTo>
                      <a:pt x="74" y="365"/>
                    </a:lnTo>
                    <a:close/>
                  </a:path>
                </a:pathLst>
              </a:custGeom>
              <a:blipFill dpi="0" rotWithShape="1">
                <a:blip r:embed="rId5" cstate="print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198221" r="-198221"/>
                </a:stretch>
              </a:blip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5CD107B9-7348-8B4D-B776-5C314D15FCCE}"/>
              </a:ext>
            </a:extLst>
          </p:cNvPr>
          <p:cNvGrpSpPr/>
          <p:nvPr/>
        </p:nvGrpSpPr>
        <p:grpSpPr>
          <a:xfrm>
            <a:off x="2575480" y="3189450"/>
            <a:ext cx="7466793" cy="1229578"/>
            <a:chOff x="2575480" y="3189450"/>
            <a:chExt cx="7466793" cy="1229578"/>
          </a:xfrm>
        </p:grpSpPr>
        <p:sp>
          <p:nvSpPr>
            <p:cNvPr id="6" name="TextBox 5"/>
            <p:cNvSpPr txBox="1"/>
            <p:nvPr/>
          </p:nvSpPr>
          <p:spPr>
            <a:xfrm>
              <a:off x="3326139" y="3380043"/>
              <a:ext cx="4755371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9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Make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comparison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between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ml/dl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methods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and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Rocki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-LSTM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about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training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time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efficiency,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model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performance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...</a:t>
              </a: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2575480" y="3200548"/>
              <a:ext cx="6230887" cy="1218480"/>
            </a:xfrm>
            <a:custGeom>
              <a:avLst/>
              <a:gdLst>
                <a:gd name="connsiteX0" fmla="*/ 0 w 4673165"/>
                <a:gd name="connsiteY0" fmla="*/ 0 h 913860"/>
                <a:gd name="connsiteX1" fmla="*/ 409075 w 4673165"/>
                <a:gd name="connsiteY1" fmla="*/ 0 h 913860"/>
                <a:gd name="connsiteX2" fmla="*/ 4282311 w 4673165"/>
                <a:gd name="connsiteY2" fmla="*/ 0 h 913860"/>
                <a:gd name="connsiteX3" fmla="*/ 4673165 w 4673165"/>
                <a:gd name="connsiteY3" fmla="*/ 0 h 913860"/>
                <a:gd name="connsiteX4" fmla="*/ 4143127 w 4673165"/>
                <a:gd name="connsiteY4" fmla="*/ 913860 h 913860"/>
                <a:gd name="connsiteX5" fmla="*/ 939114 w 4673165"/>
                <a:gd name="connsiteY5" fmla="*/ 913860 h 913860"/>
                <a:gd name="connsiteX6" fmla="*/ 530039 w 4673165"/>
                <a:gd name="connsiteY6" fmla="*/ 913860 h 91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73165" h="913860">
                  <a:moveTo>
                    <a:pt x="0" y="0"/>
                  </a:moveTo>
                  <a:lnTo>
                    <a:pt x="409075" y="0"/>
                  </a:lnTo>
                  <a:lnTo>
                    <a:pt x="4282311" y="0"/>
                  </a:lnTo>
                  <a:lnTo>
                    <a:pt x="4673165" y="0"/>
                  </a:lnTo>
                  <a:lnTo>
                    <a:pt x="4143127" y="913860"/>
                  </a:lnTo>
                  <a:lnTo>
                    <a:pt x="939114" y="913860"/>
                  </a:lnTo>
                  <a:lnTo>
                    <a:pt x="530039" y="913860"/>
                  </a:lnTo>
                  <a:close/>
                </a:path>
              </a:pathLst>
            </a:custGeom>
            <a:noFill/>
            <a:ln w="9525">
              <a:solidFill>
                <a:schemeClr val="accent5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8623129" y="3189450"/>
              <a:ext cx="1419144" cy="1223400"/>
              <a:chOff x="6976226" y="2392088"/>
              <a:chExt cx="1064358" cy="917550"/>
            </a:xfr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23" name="Freeform 11"/>
              <p:cNvSpPr/>
              <p:nvPr/>
            </p:nvSpPr>
            <p:spPr bwMode="auto">
              <a:xfrm>
                <a:off x="7449897" y="2789694"/>
                <a:ext cx="184473" cy="378273"/>
              </a:xfrm>
              <a:custGeom>
                <a:avLst/>
                <a:gdLst>
                  <a:gd name="T0" fmla="*/ 75 w 75"/>
                  <a:gd name="T1" fmla="*/ 44 h 154"/>
                  <a:gd name="T2" fmla="*/ 70 w 75"/>
                  <a:gd name="T3" fmla="*/ 60 h 154"/>
                  <a:gd name="T4" fmla="*/ 28 w 75"/>
                  <a:gd name="T5" fmla="*/ 134 h 154"/>
                  <a:gd name="T6" fmla="*/ 75 w 75"/>
                  <a:gd name="T7" fmla="*/ 134 h 154"/>
                  <a:gd name="T8" fmla="*/ 75 w 75"/>
                  <a:gd name="T9" fmla="*/ 154 h 154"/>
                  <a:gd name="T10" fmla="*/ 0 w 75"/>
                  <a:gd name="T11" fmla="*/ 154 h 154"/>
                  <a:gd name="T12" fmla="*/ 0 w 75"/>
                  <a:gd name="T13" fmla="*/ 140 h 154"/>
                  <a:gd name="T14" fmla="*/ 52 w 75"/>
                  <a:gd name="T15" fmla="*/ 48 h 154"/>
                  <a:gd name="T16" fmla="*/ 52 w 75"/>
                  <a:gd name="T17" fmla="*/ 20 h 154"/>
                  <a:gd name="T18" fmla="*/ 24 w 75"/>
                  <a:gd name="T19" fmla="*/ 20 h 154"/>
                  <a:gd name="T20" fmla="*/ 24 w 75"/>
                  <a:gd name="T21" fmla="*/ 48 h 154"/>
                  <a:gd name="T22" fmla="*/ 2 w 75"/>
                  <a:gd name="T23" fmla="*/ 48 h 154"/>
                  <a:gd name="T24" fmla="*/ 2 w 75"/>
                  <a:gd name="T25" fmla="*/ 14 h 154"/>
                  <a:gd name="T26" fmla="*/ 16 w 75"/>
                  <a:gd name="T27" fmla="*/ 0 h 154"/>
                  <a:gd name="T28" fmla="*/ 61 w 75"/>
                  <a:gd name="T29" fmla="*/ 0 h 154"/>
                  <a:gd name="T30" fmla="*/ 75 w 75"/>
                  <a:gd name="T31" fmla="*/ 14 h 154"/>
                  <a:gd name="T32" fmla="*/ 75 w 75"/>
                  <a:gd name="T33" fmla="*/ 44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5" h="154">
                    <a:moveTo>
                      <a:pt x="75" y="44"/>
                    </a:moveTo>
                    <a:cubicBezTo>
                      <a:pt x="75" y="49"/>
                      <a:pt x="73" y="54"/>
                      <a:pt x="70" y="60"/>
                    </a:cubicBezTo>
                    <a:cubicBezTo>
                      <a:pt x="28" y="134"/>
                      <a:pt x="28" y="134"/>
                      <a:pt x="28" y="134"/>
                    </a:cubicBezTo>
                    <a:cubicBezTo>
                      <a:pt x="75" y="134"/>
                      <a:pt x="75" y="134"/>
                      <a:pt x="75" y="134"/>
                    </a:cubicBezTo>
                    <a:cubicBezTo>
                      <a:pt x="75" y="154"/>
                      <a:pt x="75" y="154"/>
                      <a:pt x="75" y="154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20"/>
                      <a:pt x="52" y="20"/>
                      <a:pt x="52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5"/>
                      <a:pt x="6" y="0"/>
                      <a:pt x="16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70" y="0"/>
                      <a:pt x="75" y="5"/>
                      <a:pt x="75" y="14"/>
                    </a:cubicBezTo>
                    <a:lnTo>
                      <a:pt x="75" y="44"/>
                    </a:lnTo>
                    <a:close/>
                  </a:path>
                </a:pathLst>
              </a:custGeom>
              <a:blipFill dpi="0" rotWithShape="1">
                <a:blip r:embed="rId5" cstate="print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53193" r="-53193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6976226" y="2392088"/>
                <a:ext cx="1064358" cy="917550"/>
              </a:xfrm>
              <a:custGeom>
                <a:avLst/>
                <a:gdLst>
                  <a:gd name="connsiteX0" fmla="*/ 535489 w 1064358"/>
                  <a:gd name="connsiteY0" fmla="*/ 156624 h 917550"/>
                  <a:gd name="connsiteX1" fmla="*/ 134573 w 1064358"/>
                  <a:gd name="connsiteY1" fmla="*/ 847856 h 917550"/>
                  <a:gd name="connsiteX2" fmla="*/ 936405 w 1064358"/>
                  <a:gd name="connsiteY2" fmla="*/ 847856 h 917550"/>
                  <a:gd name="connsiteX3" fmla="*/ 532179 w 1064358"/>
                  <a:gd name="connsiteY3" fmla="*/ 0 h 917550"/>
                  <a:gd name="connsiteX4" fmla="*/ 1064358 w 1064358"/>
                  <a:gd name="connsiteY4" fmla="*/ 917550 h 917550"/>
                  <a:gd name="connsiteX5" fmla="*/ 0 w 1064358"/>
                  <a:gd name="connsiteY5" fmla="*/ 917550 h 91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64358" h="917550">
                    <a:moveTo>
                      <a:pt x="535489" y="156624"/>
                    </a:moveTo>
                    <a:lnTo>
                      <a:pt x="134573" y="847856"/>
                    </a:lnTo>
                    <a:lnTo>
                      <a:pt x="936405" y="847856"/>
                    </a:lnTo>
                    <a:close/>
                    <a:moveTo>
                      <a:pt x="532179" y="0"/>
                    </a:moveTo>
                    <a:lnTo>
                      <a:pt x="1064358" y="917550"/>
                    </a:lnTo>
                    <a:lnTo>
                      <a:pt x="0" y="917550"/>
                    </a:lnTo>
                    <a:close/>
                  </a:path>
                </a:pathLst>
              </a:custGeom>
              <a:blipFill dpi="0" rotWithShape="1">
                <a:blip r:embed="rId4" cstate="print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t="-7626" b="-7626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E992D686-6A01-864D-BF42-AD56C690775A}"/>
              </a:ext>
            </a:extLst>
          </p:cNvPr>
          <p:cNvGrpSpPr/>
          <p:nvPr/>
        </p:nvGrpSpPr>
        <p:grpSpPr>
          <a:xfrm>
            <a:off x="1825002" y="4916798"/>
            <a:ext cx="7260289" cy="1231142"/>
            <a:chOff x="1777218" y="4682052"/>
            <a:chExt cx="7260289" cy="1231142"/>
          </a:xfrm>
        </p:grpSpPr>
        <p:sp>
          <p:nvSpPr>
            <p:cNvPr id="7" name="TextBox 5"/>
            <p:cNvSpPr txBox="1"/>
            <p:nvPr/>
          </p:nvSpPr>
          <p:spPr>
            <a:xfrm>
              <a:off x="3610175" y="4749956"/>
              <a:ext cx="4755371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9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Show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more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statistical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analysis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on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standard deviation between Long/short term data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to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prove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that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long-term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data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training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is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more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robust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to</a:t>
              </a:r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anomalies.</a:t>
              </a:r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2806620" y="4694714"/>
              <a:ext cx="6230887" cy="1218480"/>
            </a:xfrm>
            <a:custGeom>
              <a:avLst/>
              <a:gdLst>
                <a:gd name="connsiteX0" fmla="*/ 0 w 4673165"/>
                <a:gd name="connsiteY0" fmla="*/ 0 h 913860"/>
                <a:gd name="connsiteX1" fmla="*/ 409075 w 4673165"/>
                <a:gd name="connsiteY1" fmla="*/ 0 h 913860"/>
                <a:gd name="connsiteX2" fmla="*/ 4282311 w 4673165"/>
                <a:gd name="connsiteY2" fmla="*/ 0 h 913860"/>
                <a:gd name="connsiteX3" fmla="*/ 4673165 w 4673165"/>
                <a:gd name="connsiteY3" fmla="*/ 0 h 913860"/>
                <a:gd name="connsiteX4" fmla="*/ 4143127 w 4673165"/>
                <a:gd name="connsiteY4" fmla="*/ 913860 h 913860"/>
                <a:gd name="connsiteX5" fmla="*/ 939114 w 4673165"/>
                <a:gd name="connsiteY5" fmla="*/ 913860 h 913860"/>
                <a:gd name="connsiteX6" fmla="*/ 530039 w 4673165"/>
                <a:gd name="connsiteY6" fmla="*/ 913860 h 91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73165" h="913860">
                  <a:moveTo>
                    <a:pt x="0" y="0"/>
                  </a:moveTo>
                  <a:lnTo>
                    <a:pt x="409075" y="0"/>
                  </a:lnTo>
                  <a:lnTo>
                    <a:pt x="4282311" y="0"/>
                  </a:lnTo>
                  <a:lnTo>
                    <a:pt x="4673165" y="0"/>
                  </a:lnTo>
                  <a:lnTo>
                    <a:pt x="4143127" y="913860"/>
                  </a:lnTo>
                  <a:lnTo>
                    <a:pt x="939114" y="913860"/>
                  </a:lnTo>
                  <a:lnTo>
                    <a:pt x="530039" y="913860"/>
                  </a:lnTo>
                  <a:close/>
                </a:path>
              </a:pathLst>
            </a:custGeom>
            <a:noFill/>
            <a:ln w="9525">
              <a:solidFill>
                <a:schemeClr val="accent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1777218" y="4682052"/>
              <a:ext cx="1419144" cy="1223400"/>
              <a:chOff x="1332913" y="3511539"/>
              <a:chExt cx="1064358" cy="917550"/>
            </a:xfr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26" name="Freeform 12"/>
              <p:cNvSpPr/>
              <p:nvPr/>
            </p:nvSpPr>
            <p:spPr bwMode="auto">
              <a:xfrm>
                <a:off x="1773891" y="3915968"/>
                <a:ext cx="182400" cy="378274"/>
              </a:xfrm>
              <a:custGeom>
                <a:avLst/>
                <a:gdLst>
                  <a:gd name="T0" fmla="*/ 74 w 74"/>
                  <a:gd name="T1" fmla="*/ 140 h 154"/>
                  <a:gd name="T2" fmla="*/ 60 w 74"/>
                  <a:gd name="T3" fmla="*/ 154 h 154"/>
                  <a:gd name="T4" fmla="*/ 13 w 74"/>
                  <a:gd name="T5" fmla="*/ 154 h 154"/>
                  <a:gd name="T6" fmla="*/ 0 w 74"/>
                  <a:gd name="T7" fmla="*/ 140 h 154"/>
                  <a:gd name="T8" fmla="*/ 0 w 74"/>
                  <a:gd name="T9" fmla="*/ 104 h 154"/>
                  <a:gd name="T10" fmla="*/ 22 w 74"/>
                  <a:gd name="T11" fmla="*/ 104 h 154"/>
                  <a:gd name="T12" fmla="*/ 22 w 74"/>
                  <a:gd name="T13" fmla="*/ 134 h 154"/>
                  <a:gd name="T14" fmla="*/ 52 w 74"/>
                  <a:gd name="T15" fmla="*/ 134 h 154"/>
                  <a:gd name="T16" fmla="*/ 52 w 74"/>
                  <a:gd name="T17" fmla="*/ 96 h 154"/>
                  <a:gd name="T18" fmla="*/ 24 w 74"/>
                  <a:gd name="T19" fmla="*/ 76 h 154"/>
                  <a:gd name="T20" fmla="*/ 24 w 74"/>
                  <a:gd name="T21" fmla="*/ 71 h 154"/>
                  <a:gd name="T22" fmla="*/ 52 w 74"/>
                  <a:gd name="T23" fmla="*/ 52 h 154"/>
                  <a:gd name="T24" fmla="*/ 52 w 74"/>
                  <a:gd name="T25" fmla="*/ 20 h 154"/>
                  <a:gd name="T26" fmla="*/ 22 w 74"/>
                  <a:gd name="T27" fmla="*/ 20 h 154"/>
                  <a:gd name="T28" fmla="*/ 22 w 74"/>
                  <a:gd name="T29" fmla="*/ 48 h 154"/>
                  <a:gd name="T30" fmla="*/ 0 w 74"/>
                  <a:gd name="T31" fmla="*/ 48 h 154"/>
                  <a:gd name="T32" fmla="*/ 0 w 74"/>
                  <a:gd name="T33" fmla="*/ 14 h 154"/>
                  <a:gd name="T34" fmla="*/ 14 w 74"/>
                  <a:gd name="T35" fmla="*/ 0 h 154"/>
                  <a:gd name="T36" fmla="*/ 60 w 74"/>
                  <a:gd name="T37" fmla="*/ 0 h 154"/>
                  <a:gd name="T38" fmla="*/ 74 w 74"/>
                  <a:gd name="T39" fmla="*/ 14 h 154"/>
                  <a:gd name="T40" fmla="*/ 74 w 74"/>
                  <a:gd name="T41" fmla="*/ 51 h 154"/>
                  <a:gd name="T42" fmla="*/ 67 w 74"/>
                  <a:gd name="T43" fmla="*/ 65 h 154"/>
                  <a:gd name="T44" fmla="*/ 52 w 74"/>
                  <a:gd name="T45" fmla="*/ 74 h 154"/>
                  <a:gd name="T46" fmla="*/ 67 w 74"/>
                  <a:gd name="T47" fmla="*/ 83 h 154"/>
                  <a:gd name="T48" fmla="*/ 74 w 74"/>
                  <a:gd name="T49" fmla="*/ 97 h 154"/>
                  <a:gd name="T50" fmla="*/ 74 w 74"/>
                  <a:gd name="T51" fmla="*/ 14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4" h="154">
                    <a:moveTo>
                      <a:pt x="74" y="140"/>
                    </a:moveTo>
                    <a:cubicBezTo>
                      <a:pt x="74" y="149"/>
                      <a:pt x="70" y="154"/>
                      <a:pt x="60" y="154"/>
                    </a:cubicBezTo>
                    <a:cubicBezTo>
                      <a:pt x="13" y="154"/>
                      <a:pt x="13" y="154"/>
                      <a:pt x="13" y="154"/>
                    </a:cubicBezTo>
                    <a:cubicBezTo>
                      <a:pt x="4" y="154"/>
                      <a:pt x="0" y="149"/>
                      <a:pt x="0" y="140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22" y="104"/>
                      <a:pt x="22" y="104"/>
                      <a:pt x="22" y="104"/>
                    </a:cubicBezTo>
                    <a:cubicBezTo>
                      <a:pt x="22" y="134"/>
                      <a:pt x="22" y="134"/>
                      <a:pt x="22" y="134"/>
                    </a:cubicBezTo>
                    <a:cubicBezTo>
                      <a:pt x="52" y="134"/>
                      <a:pt x="52" y="134"/>
                      <a:pt x="52" y="134"/>
                    </a:cubicBezTo>
                    <a:cubicBezTo>
                      <a:pt x="52" y="96"/>
                      <a:pt x="52" y="96"/>
                      <a:pt x="52" y="96"/>
                    </a:cubicBezTo>
                    <a:cubicBezTo>
                      <a:pt x="24" y="76"/>
                      <a:pt x="24" y="76"/>
                      <a:pt x="24" y="76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20"/>
                      <a:pt x="52" y="20"/>
                      <a:pt x="5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5"/>
                      <a:pt x="4" y="0"/>
                      <a:pt x="14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70" y="0"/>
                      <a:pt x="74" y="5"/>
                      <a:pt x="74" y="14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4" y="57"/>
                      <a:pt x="72" y="61"/>
                      <a:pt x="67" y="65"/>
                    </a:cubicBezTo>
                    <a:cubicBezTo>
                      <a:pt x="52" y="74"/>
                      <a:pt x="52" y="74"/>
                      <a:pt x="52" y="74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72" y="86"/>
                      <a:pt x="74" y="91"/>
                      <a:pt x="74" y="97"/>
                    </a:cubicBezTo>
                    <a:lnTo>
                      <a:pt x="74" y="140"/>
                    </a:lnTo>
                    <a:close/>
                  </a:path>
                </a:pathLst>
              </a:custGeom>
              <a:blipFill dpi="0" rotWithShape="1">
                <a:blip r:embed="rId5" cstate="print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54367" r="-54367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任意多边形 26"/>
              <p:cNvSpPr/>
              <p:nvPr/>
            </p:nvSpPr>
            <p:spPr>
              <a:xfrm>
                <a:off x="1332913" y="3511539"/>
                <a:ext cx="1064358" cy="917550"/>
              </a:xfrm>
              <a:custGeom>
                <a:avLst/>
                <a:gdLst>
                  <a:gd name="connsiteX0" fmla="*/ 535489 w 1064358"/>
                  <a:gd name="connsiteY0" fmla="*/ 156624 h 917550"/>
                  <a:gd name="connsiteX1" fmla="*/ 134573 w 1064358"/>
                  <a:gd name="connsiteY1" fmla="*/ 847856 h 917550"/>
                  <a:gd name="connsiteX2" fmla="*/ 936405 w 1064358"/>
                  <a:gd name="connsiteY2" fmla="*/ 847856 h 917550"/>
                  <a:gd name="connsiteX3" fmla="*/ 532179 w 1064358"/>
                  <a:gd name="connsiteY3" fmla="*/ 0 h 917550"/>
                  <a:gd name="connsiteX4" fmla="*/ 1064358 w 1064358"/>
                  <a:gd name="connsiteY4" fmla="*/ 917550 h 917550"/>
                  <a:gd name="connsiteX5" fmla="*/ 0 w 1064358"/>
                  <a:gd name="connsiteY5" fmla="*/ 917550 h 917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64358" h="917550">
                    <a:moveTo>
                      <a:pt x="535489" y="156624"/>
                    </a:moveTo>
                    <a:lnTo>
                      <a:pt x="134573" y="847856"/>
                    </a:lnTo>
                    <a:lnTo>
                      <a:pt x="936405" y="847856"/>
                    </a:lnTo>
                    <a:close/>
                    <a:moveTo>
                      <a:pt x="532179" y="0"/>
                    </a:moveTo>
                    <a:lnTo>
                      <a:pt x="1064358" y="917550"/>
                    </a:lnTo>
                    <a:lnTo>
                      <a:pt x="0" y="917550"/>
                    </a:lnTo>
                    <a:close/>
                  </a:path>
                </a:pathLst>
              </a:custGeom>
              <a:blipFill dpi="0" rotWithShape="1">
                <a:blip r:embed="rId4" cstate="print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t="-7626" b="-7626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F081F6B9-0CF9-E44E-AC21-D376C87D8A17}"/>
              </a:ext>
            </a:extLst>
          </p:cNvPr>
          <p:cNvSpPr txBox="1"/>
          <p:nvPr/>
        </p:nvSpPr>
        <p:spPr>
          <a:xfrm>
            <a:off x="3483775" y="1868331"/>
            <a:ext cx="4634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Attention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Rocki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-LSTM.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73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BB77C83E-F10A-454C-80DD-5DEA5E31B1F9}"/>
              </a:ext>
            </a:extLst>
          </p:cNvPr>
          <p:cNvGrpSpPr/>
          <p:nvPr/>
        </p:nvGrpSpPr>
        <p:grpSpPr>
          <a:xfrm>
            <a:off x="3069473" y="815943"/>
            <a:ext cx="6502400" cy="4935582"/>
            <a:chOff x="3069473" y="815943"/>
            <a:chExt cx="6502400" cy="4935582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59EB23D-D7CA-054D-8F41-4E76BD6E14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69473" y="815943"/>
              <a:ext cx="6502400" cy="4876800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190D475-26A9-2245-BE33-6115EEC6A6F2}"/>
                </a:ext>
              </a:extLst>
            </p:cNvPr>
            <p:cNvSpPr txBox="1"/>
            <p:nvPr/>
          </p:nvSpPr>
          <p:spPr>
            <a:xfrm>
              <a:off x="3466173" y="4951306"/>
              <a:ext cx="5708999" cy="800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/>
                <a:t>Group Name: Aw, Snap!</a:t>
              </a:r>
              <a:endParaRPr lang="zh-CN" altLang="zh-CN" dirty="0"/>
            </a:p>
            <a:p>
              <a:pPr algn="ctr"/>
              <a:r>
                <a:rPr lang="en-US" altLang="zh-CN" dirty="0"/>
                <a:t>Group Members: </a:t>
              </a:r>
              <a:r>
                <a:rPr lang="en-US" altLang="zh-CN" dirty="0" err="1"/>
                <a:t>Weijia</a:t>
              </a:r>
              <a:r>
                <a:rPr lang="en-US" altLang="zh-CN" dirty="0"/>
                <a:t> Sun, </a:t>
              </a:r>
              <a:r>
                <a:rPr lang="en-US" altLang="zh-CN" dirty="0" err="1"/>
                <a:t>Xinyu</a:t>
              </a:r>
              <a:r>
                <a:rPr lang="en-US" altLang="zh-CN" dirty="0"/>
                <a:t> </a:t>
              </a:r>
              <a:r>
                <a:rPr lang="en-US" altLang="zh-CN" dirty="0" err="1"/>
                <a:t>Lyu</a:t>
              </a:r>
              <a:r>
                <a:rPr lang="en-US" altLang="zh-CN" dirty="0"/>
                <a:t>, </a:t>
              </a:r>
              <a:r>
                <a:rPr lang="en-US" altLang="zh-CN" dirty="0" err="1"/>
                <a:t>Mengmei</a:t>
              </a:r>
              <a:r>
                <a:rPr lang="en-US" altLang="zh-CN" dirty="0"/>
                <a:t> Ye</a:t>
              </a:r>
              <a:r>
                <a:rPr lang="zh-CN" altLang="zh-CN" sz="2800" dirty="0"/>
                <a:t> 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94" y="944060"/>
            <a:ext cx="2373603" cy="1866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 bwMode="auto">
          <a:xfrm>
            <a:off x="2425073" y="1634996"/>
            <a:ext cx="1619824" cy="5078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Part</a:t>
            </a:r>
            <a:r>
              <a:rPr lang="zh-CN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1</a:t>
            </a:r>
            <a:endParaRPr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818" y="3314177"/>
            <a:ext cx="3842286" cy="650874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12868408-64A8-D74D-920B-CA4B99D91A30}"/>
              </a:ext>
            </a:extLst>
          </p:cNvPr>
          <p:cNvSpPr txBox="1"/>
          <p:nvPr/>
        </p:nvSpPr>
        <p:spPr>
          <a:xfrm>
            <a:off x="4920459" y="2713268"/>
            <a:ext cx="23510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Problems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2678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59204"/>
            <a:ext cx="1760537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Problems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4" name="椭圆 31"/>
          <p:cNvSpPr/>
          <p:nvPr/>
        </p:nvSpPr>
        <p:spPr>
          <a:xfrm>
            <a:off x="4909132" y="1503936"/>
            <a:ext cx="6978067" cy="375720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rgbClr val="262626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文本框 23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5393316" y="1503936"/>
            <a:ext cx="536551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华文宋体" panose="02010600040101010101" pitchFamily="2" charset="-122"/>
                <a:cs typeface="Times New Roman" panose="02020603050405020304" pitchFamily="18" charset="0"/>
              </a:rPr>
              <a:t>          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华文宋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160F0A9B-0CE4-6A4D-8FB6-FF49C5460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573" y="1647543"/>
            <a:ext cx="2745910" cy="3476907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id="{78D18B2E-6A90-C945-8ADD-98B202F3F710}"/>
              </a:ext>
            </a:extLst>
          </p:cNvPr>
          <p:cNvSpPr/>
          <p:nvPr/>
        </p:nvSpPr>
        <p:spPr>
          <a:xfrm>
            <a:off x="5157326" y="2459504"/>
            <a:ext cx="6922536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Aft>
                <a:spcPts val="0"/>
              </a:spcAft>
              <a:buFont typeface="Wingdings" pitchFamily="2" charset="2"/>
              <a:buChar char="p"/>
            </a:pP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Attack techniques-&gt; unprecedented sophistication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spcAft>
                <a:spcPts val="0"/>
              </a:spcAft>
              <a:buFont typeface="Wingdings" pitchFamily="2" charset="2"/>
              <a:buChar char="p"/>
            </a:pPr>
            <a:endParaRPr lang="en-US" altLang="zh-CN" sz="20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Detecting malicious activity when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happens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is not enough</a:t>
            </a: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Wingdings" pitchFamily="2" charset="2"/>
              <a:buChar char="p"/>
            </a:pPr>
            <a:endParaRPr lang="en-US" altLang="zh-CN" sz="20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Need to predict following</a:t>
            </a:r>
            <a:r>
              <a:rPr lang="zh-CN" altLang="en-US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specific steps taken by adversary.</a:t>
            </a:r>
          </a:p>
          <a:p>
            <a:pPr indent="279400">
              <a:spcAft>
                <a:spcPts val="0"/>
              </a:spcAft>
            </a:pPr>
            <a:r>
              <a:rPr lang="en-US" altLang="zh-CN" sz="20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2A53614-9539-9746-91EE-BD029A30004A}"/>
              </a:ext>
            </a:extLst>
          </p:cNvPr>
          <p:cNvSpPr/>
          <p:nvPr/>
        </p:nvSpPr>
        <p:spPr>
          <a:xfrm>
            <a:off x="1300349" y="5645559"/>
            <a:ext cx="100172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Tiresias : A security system, which can predict the security event sequence based on the previous observations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Models. </a:t>
            </a:r>
          </a:p>
          <a:p>
            <a:endParaRPr lang="zh-CN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722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94" y="944060"/>
            <a:ext cx="2373603" cy="1866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 bwMode="auto">
          <a:xfrm>
            <a:off x="2425073" y="1634996"/>
            <a:ext cx="1619824" cy="5078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Part</a:t>
            </a:r>
            <a:r>
              <a:rPr lang="zh-CN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2</a:t>
            </a:r>
            <a:endParaRPr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818" y="3314177"/>
            <a:ext cx="3842286" cy="650874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12868408-64A8-D74D-920B-CA4B99D91A30}"/>
              </a:ext>
            </a:extLst>
          </p:cNvPr>
          <p:cNvSpPr txBox="1"/>
          <p:nvPr/>
        </p:nvSpPr>
        <p:spPr>
          <a:xfrm>
            <a:off x="4920459" y="2810680"/>
            <a:ext cx="23510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Motivations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7886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59204"/>
            <a:ext cx="211740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Motivations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239"/>
          <p:cNvGrpSpPr/>
          <p:nvPr/>
        </p:nvGrpSpPr>
        <p:grpSpPr>
          <a:xfrm>
            <a:off x="4964897" y="2346081"/>
            <a:ext cx="1995186" cy="1179533"/>
            <a:chOff x="0" y="0"/>
            <a:chExt cx="1451061" cy="857851"/>
          </a:xfrm>
        </p:grpSpPr>
        <p:sp>
          <p:nvSpPr>
            <p:cNvPr id="5" name="chenying0907 233"/>
            <p:cNvSpPr/>
            <p:nvPr/>
          </p:nvSpPr>
          <p:spPr>
            <a:xfrm>
              <a:off x="0" y="-1"/>
              <a:ext cx="1451062" cy="2006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18599" extrusionOk="0">
                  <a:moveTo>
                    <a:pt x="21502" y="14580"/>
                  </a:moveTo>
                  <a:cubicBezTo>
                    <a:pt x="21505" y="8348"/>
                    <a:pt x="21600" y="636"/>
                    <a:pt x="20080" y="1286"/>
                  </a:cubicBezTo>
                  <a:cubicBezTo>
                    <a:pt x="18564" y="1934"/>
                    <a:pt x="17086" y="-66"/>
                    <a:pt x="15568" y="2"/>
                  </a:cubicBezTo>
                  <a:cubicBezTo>
                    <a:pt x="11739" y="176"/>
                    <a:pt x="7876" y="1857"/>
                    <a:pt x="4063" y="3694"/>
                  </a:cubicBezTo>
                  <a:cubicBezTo>
                    <a:pt x="2912" y="4249"/>
                    <a:pt x="1693" y="4057"/>
                    <a:pt x="574" y="5847"/>
                  </a:cubicBezTo>
                  <a:cubicBezTo>
                    <a:pt x="410" y="9664"/>
                    <a:pt x="232" y="13684"/>
                    <a:pt x="0" y="17399"/>
                  </a:cubicBezTo>
                  <a:cubicBezTo>
                    <a:pt x="7160" y="21534"/>
                    <a:pt x="14347" y="13237"/>
                    <a:pt x="21532" y="18414"/>
                  </a:cubicBezTo>
                  <a:cubicBezTo>
                    <a:pt x="21505" y="17283"/>
                    <a:pt x="21501" y="15968"/>
                    <a:pt x="21502" y="1458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solidFill>
                <a:schemeClr val="tx1">
                  <a:lumMod val="75000"/>
                  <a:lumOff val="25000"/>
                </a:schemeClr>
              </a:solidFill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chenying0907 234"/>
            <p:cNvSpPr/>
            <p:nvPr/>
          </p:nvSpPr>
          <p:spPr>
            <a:xfrm>
              <a:off x="12700" y="177799"/>
              <a:ext cx="1408472" cy="39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90" extrusionOk="0">
                  <a:moveTo>
                    <a:pt x="0" y="21190"/>
                  </a:moveTo>
                  <a:cubicBezTo>
                    <a:pt x="5541" y="19443"/>
                    <a:pt x="11053" y="-410"/>
                    <a:pt x="16600" y="7"/>
                  </a:cubicBezTo>
                  <a:cubicBezTo>
                    <a:pt x="18192" y="127"/>
                    <a:pt x="20043" y="2411"/>
                    <a:pt x="21600" y="2411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chenying0907 235"/>
            <p:cNvSpPr/>
            <p:nvPr/>
          </p:nvSpPr>
          <p:spPr>
            <a:xfrm>
              <a:off x="114300" y="127000"/>
              <a:ext cx="47886" cy="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8990" y="2321"/>
                    <a:pt x="12587" y="18565"/>
                    <a:pt x="21600" y="0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chenying0907 236"/>
            <p:cNvSpPr/>
            <p:nvPr/>
          </p:nvSpPr>
          <p:spPr>
            <a:xfrm>
              <a:off x="393700" y="114300"/>
              <a:ext cx="49957" cy="5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84" extrusionOk="0">
                  <a:moveTo>
                    <a:pt x="0" y="19284"/>
                  </a:moveTo>
                  <a:cubicBezTo>
                    <a:pt x="7255" y="4098"/>
                    <a:pt x="15514" y="-2316"/>
                    <a:pt x="21600" y="744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chenying0907 237"/>
            <p:cNvSpPr/>
            <p:nvPr/>
          </p:nvSpPr>
          <p:spPr>
            <a:xfrm>
              <a:off x="254000" y="342900"/>
              <a:ext cx="903425" cy="514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600" extrusionOk="0">
                  <a:moveTo>
                    <a:pt x="0" y="21600"/>
                  </a:moveTo>
                  <a:cubicBezTo>
                    <a:pt x="675" y="19527"/>
                    <a:pt x="1295" y="17574"/>
                    <a:pt x="2271" y="15812"/>
                  </a:cubicBezTo>
                  <a:cubicBezTo>
                    <a:pt x="3554" y="13497"/>
                    <a:pt x="4726" y="11000"/>
                    <a:pt x="5966" y="8625"/>
                  </a:cubicBezTo>
                  <a:cubicBezTo>
                    <a:pt x="6457" y="7684"/>
                    <a:pt x="7204" y="6859"/>
                    <a:pt x="7569" y="5778"/>
                  </a:cubicBezTo>
                  <a:cubicBezTo>
                    <a:pt x="9848" y="7702"/>
                    <a:pt x="11807" y="10561"/>
                    <a:pt x="13725" y="13236"/>
                  </a:cubicBezTo>
                  <a:cubicBezTo>
                    <a:pt x="15803" y="8076"/>
                    <a:pt x="18595" y="4491"/>
                    <a:pt x="21191" y="223"/>
                  </a:cubicBezTo>
                  <a:cubicBezTo>
                    <a:pt x="19866" y="384"/>
                    <a:pt x="18530" y="679"/>
                    <a:pt x="17304" y="1526"/>
                  </a:cubicBezTo>
                  <a:cubicBezTo>
                    <a:pt x="18746" y="1531"/>
                    <a:pt x="20225" y="918"/>
                    <a:pt x="21510" y="0"/>
                  </a:cubicBezTo>
                  <a:cubicBezTo>
                    <a:pt x="21413" y="69"/>
                    <a:pt x="21597" y="2297"/>
                    <a:pt x="21598" y="2652"/>
                  </a:cubicBezTo>
                  <a:cubicBezTo>
                    <a:pt x="21600" y="3720"/>
                    <a:pt x="21483" y="4781"/>
                    <a:pt x="21500" y="5850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chenying0907 238"/>
            <p:cNvSpPr/>
            <p:nvPr/>
          </p:nvSpPr>
          <p:spPr>
            <a:xfrm>
              <a:off x="254000" y="114300"/>
              <a:ext cx="49957" cy="5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84" extrusionOk="0">
                  <a:moveTo>
                    <a:pt x="0" y="19284"/>
                  </a:moveTo>
                  <a:cubicBezTo>
                    <a:pt x="7255" y="4098"/>
                    <a:pt x="15514" y="-2316"/>
                    <a:pt x="21600" y="744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" name="Group 248"/>
          <p:cNvGrpSpPr/>
          <p:nvPr/>
        </p:nvGrpSpPr>
        <p:grpSpPr>
          <a:xfrm>
            <a:off x="4161631" y="2119070"/>
            <a:ext cx="3734857" cy="2647981"/>
            <a:chOff x="0" y="0"/>
            <a:chExt cx="2716291" cy="1925825"/>
          </a:xfrm>
        </p:grpSpPr>
        <p:sp>
          <p:nvSpPr>
            <p:cNvPr id="12" name="chenying0907 240"/>
            <p:cNvSpPr/>
            <p:nvPr/>
          </p:nvSpPr>
          <p:spPr>
            <a:xfrm>
              <a:off x="0" y="1676400"/>
              <a:ext cx="2715977" cy="2494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111" extrusionOk="0">
                  <a:moveTo>
                    <a:pt x="0" y="5406"/>
                  </a:moveTo>
                  <a:cubicBezTo>
                    <a:pt x="267" y="21600"/>
                    <a:pt x="1962" y="18624"/>
                    <a:pt x="2580" y="18533"/>
                  </a:cubicBezTo>
                  <a:cubicBezTo>
                    <a:pt x="6473" y="17963"/>
                    <a:pt x="11292" y="18139"/>
                    <a:pt x="14672" y="19040"/>
                  </a:cubicBezTo>
                  <a:cubicBezTo>
                    <a:pt x="16249" y="19460"/>
                    <a:pt x="17722" y="17895"/>
                    <a:pt x="19287" y="17777"/>
                  </a:cubicBezTo>
                  <a:cubicBezTo>
                    <a:pt x="20687" y="17673"/>
                    <a:pt x="21302" y="13015"/>
                    <a:pt x="21600" y="0"/>
                  </a:cubicBezTo>
                  <a:cubicBezTo>
                    <a:pt x="21600" y="0"/>
                    <a:pt x="21528" y="3631"/>
                    <a:pt x="19142" y="5065"/>
                  </a:cubicBezTo>
                  <a:cubicBezTo>
                    <a:pt x="16756" y="6499"/>
                    <a:pt x="10886" y="8022"/>
                    <a:pt x="9139" y="8882"/>
                  </a:cubicBezTo>
                  <a:cubicBezTo>
                    <a:pt x="7391" y="9742"/>
                    <a:pt x="3314" y="9080"/>
                    <a:pt x="2104" y="8793"/>
                  </a:cubicBezTo>
                  <a:cubicBezTo>
                    <a:pt x="895" y="8506"/>
                    <a:pt x="0" y="5406"/>
                    <a:pt x="0" y="5406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solidFill>
                <a:schemeClr val="tx1">
                  <a:lumMod val="65000"/>
                  <a:lumOff val="35000"/>
                </a:schemeClr>
              </a:solidFill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chenying0907 241"/>
            <p:cNvSpPr/>
            <p:nvPr/>
          </p:nvSpPr>
          <p:spPr>
            <a:xfrm>
              <a:off x="0" y="1676400"/>
              <a:ext cx="2715977" cy="2494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111" extrusionOk="0">
                  <a:moveTo>
                    <a:pt x="0" y="5406"/>
                  </a:moveTo>
                  <a:cubicBezTo>
                    <a:pt x="267" y="21600"/>
                    <a:pt x="1962" y="18624"/>
                    <a:pt x="2580" y="18533"/>
                  </a:cubicBezTo>
                  <a:cubicBezTo>
                    <a:pt x="6473" y="17963"/>
                    <a:pt x="11292" y="18139"/>
                    <a:pt x="14672" y="19040"/>
                  </a:cubicBezTo>
                  <a:cubicBezTo>
                    <a:pt x="16249" y="19460"/>
                    <a:pt x="17722" y="17895"/>
                    <a:pt x="19287" y="17777"/>
                  </a:cubicBezTo>
                  <a:cubicBezTo>
                    <a:pt x="20687" y="17673"/>
                    <a:pt x="21302" y="13015"/>
                    <a:pt x="21600" y="0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chenying0907 242"/>
            <p:cNvSpPr/>
            <p:nvPr/>
          </p:nvSpPr>
          <p:spPr>
            <a:xfrm>
              <a:off x="330200" y="-1"/>
              <a:ext cx="2037325" cy="14450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8" h="20467" extrusionOk="0">
                  <a:moveTo>
                    <a:pt x="6743" y="20235"/>
                  </a:moveTo>
                  <a:cubicBezTo>
                    <a:pt x="4869" y="20402"/>
                    <a:pt x="2655" y="19887"/>
                    <a:pt x="841" y="20467"/>
                  </a:cubicBezTo>
                  <a:cubicBezTo>
                    <a:pt x="64" y="17137"/>
                    <a:pt x="206" y="13015"/>
                    <a:pt x="109" y="9574"/>
                  </a:cubicBezTo>
                  <a:cubicBezTo>
                    <a:pt x="60" y="7846"/>
                    <a:pt x="-454" y="2501"/>
                    <a:pt x="1272" y="1530"/>
                  </a:cubicBezTo>
                  <a:cubicBezTo>
                    <a:pt x="3015" y="550"/>
                    <a:pt x="7168" y="345"/>
                    <a:pt x="9094" y="332"/>
                  </a:cubicBezTo>
                  <a:cubicBezTo>
                    <a:pt x="12066" y="311"/>
                    <a:pt x="19449" y="-1133"/>
                    <a:pt x="20092" y="2167"/>
                  </a:cubicBezTo>
                  <a:cubicBezTo>
                    <a:pt x="21146" y="7570"/>
                    <a:pt x="20836" y="14255"/>
                    <a:pt x="20499" y="19764"/>
                  </a:cubicBezTo>
                  <a:cubicBezTo>
                    <a:pt x="18609" y="19687"/>
                    <a:pt x="16502" y="19701"/>
                    <a:pt x="14604" y="19846"/>
                  </a:cubicBezTo>
                  <a:cubicBezTo>
                    <a:pt x="13261" y="19949"/>
                    <a:pt x="8018" y="20122"/>
                    <a:pt x="6743" y="20235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chenying0907 243"/>
            <p:cNvSpPr/>
            <p:nvPr/>
          </p:nvSpPr>
          <p:spPr>
            <a:xfrm>
              <a:off x="0" y="1397000"/>
              <a:ext cx="2716292" cy="4134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67" h="19362" extrusionOk="0">
                  <a:moveTo>
                    <a:pt x="2982" y="2337"/>
                  </a:moveTo>
                  <a:cubicBezTo>
                    <a:pt x="2484" y="7946"/>
                    <a:pt x="-88" y="9406"/>
                    <a:pt x="2" y="16856"/>
                  </a:cubicBezTo>
                  <a:cubicBezTo>
                    <a:pt x="60" y="21600"/>
                    <a:pt x="11693" y="18139"/>
                    <a:pt x="12961" y="18209"/>
                  </a:cubicBezTo>
                  <a:cubicBezTo>
                    <a:pt x="15091" y="18326"/>
                    <a:pt x="17165" y="15834"/>
                    <a:pt x="19280" y="15305"/>
                  </a:cubicBezTo>
                  <a:cubicBezTo>
                    <a:pt x="21512" y="14747"/>
                    <a:pt x="17624" y="1965"/>
                    <a:pt x="17229" y="0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chenying0907 244"/>
            <p:cNvSpPr/>
            <p:nvPr/>
          </p:nvSpPr>
          <p:spPr>
            <a:xfrm>
              <a:off x="1155700" y="1701800"/>
              <a:ext cx="383109" cy="9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19" extrusionOk="0">
                  <a:moveTo>
                    <a:pt x="0" y="21102"/>
                  </a:moveTo>
                  <a:cubicBezTo>
                    <a:pt x="7219" y="21600"/>
                    <a:pt x="14386" y="11167"/>
                    <a:pt x="21600" y="0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chenying0907 245"/>
            <p:cNvSpPr/>
            <p:nvPr/>
          </p:nvSpPr>
          <p:spPr>
            <a:xfrm>
              <a:off x="495300" y="1485900"/>
              <a:ext cx="1791581" cy="425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413" extrusionOk="0">
                  <a:moveTo>
                    <a:pt x="0" y="10843"/>
                  </a:moveTo>
                  <a:cubicBezTo>
                    <a:pt x="1470" y="21600"/>
                    <a:pt x="3381" y="10281"/>
                    <a:pt x="4897" y="8096"/>
                  </a:cubicBezTo>
                  <a:cubicBezTo>
                    <a:pt x="7216" y="4750"/>
                    <a:pt x="9513" y="5511"/>
                    <a:pt x="11833" y="3600"/>
                  </a:cubicBezTo>
                  <a:cubicBezTo>
                    <a:pt x="14948" y="1033"/>
                    <a:pt x="18542" y="12713"/>
                    <a:pt x="21600" y="0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chenying0907 246"/>
            <p:cNvSpPr/>
            <p:nvPr/>
          </p:nvSpPr>
          <p:spPr>
            <a:xfrm>
              <a:off x="330200" y="1600199"/>
              <a:ext cx="2028206" cy="535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2183" extrusionOk="0">
                  <a:moveTo>
                    <a:pt x="0" y="4541"/>
                  </a:moveTo>
                  <a:cubicBezTo>
                    <a:pt x="2051" y="21600"/>
                    <a:pt x="5584" y="4838"/>
                    <a:pt x="7810" y="4383"/>
                  </a:cubicBezTo>
                  <a:cubicBezTo>
                    <a:pt x="10095" y="3916"/>
                    <a:pt x="12384" y="6226"/>
                    <a:pt x="14669" y="6441"/>
                  </a:cubicBezTo>
                  <a:cubicBezTo>
                    <a:pt x="16760" y="6634"/>
                    <a:pt x="19410" y="6091"/>
                    <a:pt x="21600" y="0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chenying0907 247"/>
            <p:cNvSpPr/>
            <p:nvPr/>
          </p:nvSpPr>
          <p:spPr>
            <a:xfrm>
              <a:off x="571500" y="165099"/>
              <a:ext cx="1451536" cy="1074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24" h="20694" extrusionOk="0">
                  <a:moveTo>
                    <a:pt x="20629" y="19260"/>
                  </a:moveTo>
                  <a:cubicBezTo>
                    <a:pt x="20977" y="14949"/>
                    <a:pt x="20772" y="10813"/>
                    <a:pt x="20677" y="6492"/>
                  </a:cubicBezTo>
                  <a:cubicBezTo>
                    <a:pt x="20626" y="4148"/>
                    <a:pt x="20883" y="3161"/>
                    <a:pt x="20716" y="794"/>
                  </a:cubicBezTo>
                  <a:cubicBezTo>
                    <a:pt x="20595" y="-906"/>
                    <a:pt x="2257" y="570"/>
                    <a:pt x="640" y="1127"/>
                  </a:cubicBezTo>
                  <a:cubicBezTo>
                    <a:pt x="-623" y="7448"/>
                    <a:pt x="271" y="14260"/>
                    <a:pt x="871" y="20694"/>
                  </a:cubicBezTo>
                  <a:cubicBezTo>
                    <a:pt x="852" y="20484"/>
                    <a:pt x="2889" y="20367"/>
                    <a:pt x="2986" y="20359"/>
                  </a:cubicBezTo>
                  <a:cubicBezTo>
                    <a:pt x="4363" y="20257"/>
                    <a:pt x="20587" y="19755"/>
                    <a:pt x="20595" y="19670"/>
                  </a:cubicBezTo>
                  <a:cubicBezTo>
                    <a:pt x="20607" y="19533"/>
                    <a:pt x="20618" y="19396"/>
                    <a:pt x="20629" y="19260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0" name="chenying0907 79"/>
          <p:cNvSpPr/>
          <p:nvPr/>
        </p:nvSpPr>
        <p:spPr>
          <a:xfrm rot="2354234">
            <a:off x="7793833" y="2670721"/>
            <a:ext cx="1089770" cy="1032476"/>
          </a:xfrm>
          <a:custGeom>
            <a:avLst/>
            <a:gdLst>
              <a:gd name="connsiteX0" fmla="*/ 0 w 50596"/>
              <a:gd name="connsiteY0" fmla="*/ 74942 h 75148"/>
              <a:gd name="connsiteX1" fmla="*/ 50596 w 50596"/>
              <a:gd name="connsiteY1" fmla="*/ 11173 h 75148"/>
              <a:gd name="connsiteX2" fmla="*/ 47157 w 50596"/>
              <a:gd name="connsiteY2" fmla="*/ 0 h 75148"/>
              <a:gd name="connsiteX3" fmla="*/ 50596 w 50596"/>
              <a:gd name="connsiteY3" fmla="*/ 11173 h 75148"/>
              <a:gd name="connsiteX4" fmla="*/ 45683 w 50596"/>
              <a:gd name="connsiteY4" fmla="*/ 21600 h 75148"/>
              <a:gd name="connsiteX0-1" fmla="*/ 0 w 50596"/>
              <a:gd name="connsiteY0-2" fmla="*/ 74942 h 75148"/>
              <a:gd name="connsiteX1-3" fmla="*/ 50596 w 50596"/>
              <a:gd name="connsiteY1-4" fmla="*/ 11173 h 75148"/>
              <a:gd name="connsiteX2-5" fmla="*/ 47157 w 50596"/>
              <a:gd name="connsiteY2-6" fmla="*/ 0 h 75148"/>
              <a:gd name="connsiteX3-7" fmla="*/ 50596 w 50596"/>
              <a:gd name="connsiteY3-8" fmla="*/ 11173 h 75148"/>
              <a:gd name="connsiteX4-9" fmla="*/ 46123 w 50596"/>
              <a:gd name="connsiteY4-10" fmla="*/ 28485 h 751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0596" h="75148" extrusionOk="0">
                <a:moveTo>
                  <a:pt x="0" y="74942"/>
                </a:moveTo>
                <a:cubicBezTo>
                  <a:pt x="7783" y="79333"/>
                  <a:pt x="42714" y="12329"/>
                  <a:pt x="50596" y="11173"/>
                </a:cubicBezTo>
                <a:cubicBezTo>
                  <a:pt x="49812" y="8448"/>
                  <a:pt x="48284" y="2335"/>
                  <a:pt x="47157" y="0"/>
                </a:cubicBezTo>
                <a:cubicBezTo>
                  <a:pt x="47941" y="1795"/>
                  <a:pt x="49898" y="8535"/>
                  <a:pt x="50596" y="11173"/>
                </a:cubicBezTo>
                <a:cubicBezTo>
                  <a:pt x="49312" y="14705"/>
                  <a:pt x="47896" y="26547"/>
                  <a:pt x="46123" y="28485"/>
                </a:cubicBezTo>
              </a:path>
            </a:pathLst>
          </a:custGeom>
          <a:noFill/>
          <a:ln w="38100" cap="flat">
            <a:solidFill>
              <a:schemeClr val="tx1">
                <a:lumMod val="75000"/>
                <a:lumOff val="25000"/>
              </a:schemeClr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chenying0907 79"/>
          <p:cNvSpPr/>
          <p:nvPr/>
        </p:nvSpPr>
        <p:spPr>
          <a:xfrm flipH="1">
            <a:off x="3352674" y="1861330"/>
            <a:ext cx="1089768" cy="1032476"/>
          </a:xfrm>
          <a:custGeom>
            <a:avLst/>
            <a:gdLst>
              <a:gd name="connsiteX0" fmla="*/ 0 w 50596"/>
              <a:gd name="connsiteY0" fmla="*/ 74942 h 75148"/>
              <a:gd name="connsiteX1" fmla="*/ 50596 w 50596"/>
              <a:gd name="connsiteY1" fmla="*/ 11173 h 75148"/>
              <a:gd name="connsiteX2" fmla="*/ 47157 w 50596"/>
              <a:gd name="connsiteY2" fmla="*/ 0 h 75148"/>
              <a:gd name="connsiteX3" fmla="*/ 50596 w 50596"/>
              <a:gd name="connsiteY3" fmla="*/ 11173 h 75148"/>
              <a:gd name="connsiteX4" fmla="*/ 45683 w 50596"/>
              <a:gd name="connsiteY4" fmla="*/ 21600 h 75148"/>
              <a:gd name="connsiteX0-1" fmla="*/ 0 w 50596"/>
              <a:gd name="connsiteY0-2" fmla="*/ 74942 h 75148"/>
              <a:gd name="connsiteX1-3" fmla="*/ 50596 w 50596"/>
              <a:gd name="connsiteY1-4" fmla="*/ 11173 h 75148"/>
              <a:gd name="connsiteX2-5" fmla="*/ 47157 w 50596"/>
              <a:gd name="connsiteY2-6" fmla="*/ 0 h 75148"/>
              <a:gd name="connsiteX3-7" fmla="*/ 50596 w 50596"/>
              <a:gd name="connsiteY3-8" fmla="*/ 11173 h 75148"/>
              <a:gd name="connsiteX4-9" fmla="*/ 46123 w 50596"/>
              <a:gd name="connsiteY4-10" fmla="*/ 28485 h 751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0596" h="75148" extrusionOk="0">
                <a:moveTo>
                  <a:pt x="0" y="74942"/>
                </a:moveTo>
                <a:cubicBezTo>
                  <a:pt x="7783" y="79333"/>
                  <a:pt x="42714" y="12329"/>
                  <a:pt x="50596" y="11173"/>
                </a:cubicBezTo>
                <a:cubicBezTo>
                  <a:pt x="49812" y="8448"/>
                  <a:pt x="48284" y="2335"/>
                  <a:pt x="47157" y="0"/>
                </a:cubicBezTo>
                <a:cubicBezTo>
                  <a:pt x="47941" y="1795"/>
                  <a:pt x="49898" y="8535"/>
                  <a:pt x="50596" y="11173"/>
                </a:cubicBezTo>
                <a:cubicBezTo>
                  <a:pt x="49312" y="14705"/>
                  <a:pt x="47896" y="26547"/>
                  <a:pt x="46123" y="28485"/>
                </a:cubicBezTo>
              </a:path>
            </a:pathLst>
          </a:custGeom>
          <a:noFill/>
          <a:ln w="38100" cap="flat">
            <a:solidFill>
              <a:schemeClr val="tx1">
                <a:lumMod val="75000"/>
                <a:lumOff val="25000"/>
              </a:schemeClr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chenying0907 79"/>
          <p:cNvSpPr/>
          <p:nvPr/>
        </p:nvSpPr>
        <p:spPr>
          <a:xfrm flipH="1" flipV="1">
            <a:off x="3352674" y="4008957"/>
            <a:ext cx="1089768" cy="1032476"/>
          </a:xfrm>
          <a:custGeom>
            <a:avLst/>
            <a:gdLst>
              <a:gd name="connsiteX0" fmla="*/ 0 w 50596"/>
              <a:gd name="connsiteY0" fmla="*/ 74942 h 75148"/>
              <a:gd name="connsiteX1" fmla="*/ 50596 w 50596"/>
              <a:gd name="connsiteY1" fmla="*/ 11173 h 75148"/>
              <a:gd name="connsiteX2" fmla="*/ 47157 w 50596"/>
              <a:gd name="connsiteY2" fmla="*/ 0 h 75148"/>
              <a:gd name="connsiteX3" fmla="*/ 50596 w 50596"/>
              <a:gd name="connsiteY3" fmla="*/ 11173 h 75148"/>
              <a:gd name="connsiteX4" fmla="*/ 45683 w 50596"/>
              <a:gd name="connsiteY4" fmla="*/ 21600 h 75148"/>
              <a:gd name="connsiteX0-1" fmla="*/ 0 w 50596"/>
              <a:gd name="connsiteY0-2" fmla="*/ 74942 h 75148"/>
              <a:gd name="connsiteX1-3" fmla="*/ 50596 w 50596"/>
              <a:gd name="connsiteY1-4" fmla="*/ 11173 h 75148"/>
              <a:gd name="connsiteX2-5" fmla="*/ 47157 w 50596"/>
              <a:gd name="connsiteY2-6" fmla="*/ 0 h 75148"/>
              <a:gd name="connsiteX3-7" fmla="*/ 50596 w 50596"/>
              <a:gd name="connsiteY3-8" fmla="*/ 11173 h 75148"/>
              <a:gd name="connsiteX4-9" fmla="*/ 46123 w 50596"/>
              <a:gd name="connsiteY4-10" fmla="*/ 28485 h 751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0596" h="75148" extrusionOk="0">
                <a:moveTo>
                  <a:pt x="0" y="74942"/>
                </a:moveTo>
                <a:cubicBezTo>
                  <a:pt x="7783" y="79333"/>
                  <a:pt x="42714" y="12329"/>
                  <a:pt x="50596" y="11173"/>
                </a:cubicBezTo>
                <a:cubicBezTo>
                  <a:pt x="49812" y="8448"/>
                  <a:pt x="48284" y="2335"/>
                  <a:pt x="47157" y="0"/>
                </a:cubicBezTo>
                <a:cubicBezTo>
                  <a:pt x="47941" y="1795"/>
                  <a:pt x="49898" y="8535"/>
                  <a:pt x="50596" y="11173"/>
                </a:cubicBezTo>
                <a:cubicBezTo>
                  <a:pt x="49312" y="14705"/>
                  <a:pt x="47896" y="26547"/>
                  <a:pt x="46123" y="28485"/>
                </a:cubicBezTo>
              </a:path>
            </a:pathLst>
          </a:custGeom>
          <a:noFill/>
          <a:ln w="38100" cap="flat">
            <a:solidFill>
              <a:schemeClr val="tx1">
                <a:lumMod val="75000"/>
                <a:lumOff val="25000"/>
              </a:schemeClr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457200">
              <a:defRPr sz="3000">
                <a:solidFill>
                  <a:srgbClr val="FFFFFF"/>
                </a:solidFill>
                <a:effectLst>
                  <a:outerShdw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>
            <a:off x="472751" y="1550262"/>
            <a:ext cx="2736773" cy="11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just">
              <a:buNone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Previous research: 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Focused on predicting whether malicious events will happen or not, based on the binary outcome.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矩形 24"/>
          <p:cNvSpPr>
            <a:spLocks noChangeArrowheads="1"/>
          </p:cNvSpPr>
          <p:nvPr/>
        </p:nvSpPr>
        <p:spPr bwMode="auto">
          <a:xfrm>
            <a:off x="487830" y="4427374"/>
            <a:ext cx="2691635" cy="1409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Unbalanced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hard to collect enough data</a:t>
            </a:r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kinds</a:t>
            </a:r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labels to train the module.</a:t>
            </a:r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(especially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rare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events)</a:t>
            </a:r>
          </a:p>
        </p:txBody>
      </p:sp>
      <p:sp>
        <p:nvSpPr>
          <p:cNvPr id="26" name="矩形 25"/>
          <p:cNvSpPr>
            <a:spLocks noChangeArrowheads="1"/>
          </p:cNvSpPr>
          <p:nvPr/>
        </p:nvSpPr>
        <p:spPr bwMode="auto">
          <a:xfrm>
            <a:off x="9260496" y="2346705"/>
            <a:ext cx="2665894" cy="1625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race: </a:t>
            </a:r>
          </a:p>
          <a:p>
            <a:pPr algn="just">
              <a:buNone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Attackers may change their modus operandi from time to time.</a:t>
            </a:r>
          </a:p>
          <a:p>
            <a:pPr algn="just">
              <a:buNone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Therefore, there is a need to improve the methods against the attackers.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6687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  <p:bldP spid="24" grpId="0"/>
      <p:bldP spid="25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94" y="944060"/>
            <a:ext cx="2373603" cy="18666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 bwMode="auto">
          <a:xfrm>
            <a:off x="2436590" y="1634996"/>
            <a:ext cx="2233519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Part</a:t>
            </a:r>
            <a:r>
              <a:rPr lang="zh-CN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3</a:t>
            </a:r>
            <a:endParaRPr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818" y="3314177"/>
            <a:ext cx="3842286" cy="650874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12868408-64A8-D74D-920B-CA4B99D91A30}"/>
              </a:ext>
            </a:extLst>
          </p:cNvPr>
          <p:cNvSpPr txBox="1"/>
          <p:nvPr/>
        </p:nvSpPr>
        <p:spPr>
          <a:xfrm>
            <a:off x="3504215" y="2729402"/>
            <a:ext cx="56354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Challenges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&amp;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Approach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7989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59204"/>
            <a:ext cx="43059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Formulation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8298C7CA-1897-804C-B046-D289D64A305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10892" y="5004349"/>
            <a:ext cx="8565349" cy="1050097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897B44D6-4BF3-1644-B2E4-9FFB605CA61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7094" y="1061373"/>
            <a:ext cx="3339917" cy="338709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635B7CC7-3A7A-1E44-B7E0-43E6570CAFBC}"/>
                  </a:ext>
                </a:extLst>
              </p:cNvPr>
              <p:cNvSpPr/>
              <p:nvPr/>
            </p:nvSpPr>
            <p:spPr>
              <a:xfrm>
                <a:off x="781290" y="1061373"/>
                <a:ext cx="7705804" cy="41926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itchFamily="2" charset="2"/>
                  <a:buChar char="p"/>
                </a:pPr>
                <a:r>
                  <a:rPr lang="zh-CN" altLang="en-US" sz="2000" dirty="0"/>
                  <a:t>A security event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∈</m:t>
                    </m:r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𝐸</m:t>
                    </m:r>
                  </m:oMath>
                </a14:m>
                <a:r>
                  <a:rPr lang="en-US" altLang="zh-CN" sz="2000" dirty="0">
                    <a:latin typeface="Cambria" panose="020405030504060302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:r>
                  <a:rPr lang="zh-CN" altLang="en-US" sz="2000" dirty="0"/>
                  <a:t>is a timestamped observation recorded at timestamp </a:t>
                </a:r>
                <a:r>
                  <a:rPr lang="zh-CN" altLang="en-US" sz="2000" i="1" dirty="0"/>
                  <a:t>j</a:t>
                </a:r>
                <a:r>
                  <a:rPr lang="zh-CN" altLang="en-US" sz="2000" dirty="0"/>
                  <a:t>, where </a:t>
                </a:r>
                <a:r>
                  <a:rPr lang="zh-CN" altLang="en-US" sz="2000" i="1" dirty="0"/>
                  <a:t>E</a:t>
                </a:r>
                <a:r>
                  <a:rPr lang="zh-CN" altLang="en-US" sz="2000" dirty="0"/>
                  <a:t> denotes the set of unique events. </a:t>
                </a:r>
              </a:p>
              <a:p>
                <a:pPr marL="285750" indent="-285750">
                  <a:buFont typeface="Wingdings" pitchFamily="2" charset="2"/>
                  <a:buChar char="p"/>
                </a:pPr>
                <a:endParaRPr lang="zh-CN" altLang="en-US" sz="2000" dirty="0"/>
              </a:p>
              <a:p>
                <a:pPr marL="285750" indent="-285750">
                  <a:buFont typeface="Wingdings" pitchFamily="2" charset="2"/>
                  <a:buChar char="p"/>
                </a:pPr>
                <a:r>
                  <a:rPr lang="zh-CN" altLang="en-US" sz="2000" dirty="0"/>
                  <a:t>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={</m:t>
                    </m:r>
                    <m:sSub>
                      <m:sSubPr>
                        <m:ctrlPr>
                          <a:rPr lang="zh-CN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zh-CN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,…,</m:t>
                    </m:r>
                    <m:sSub>
                      <m:sSubPr>
                        <m:ctrlPr>
                          <a:rPr lang="zh-CN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en-US" altLang="zh-CN" sz="2000" dirty="0">
                    <a:latin typeface="Cambria" panose="020405030504060302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:r>
                  <a:rPr lang="zh-CN" altLang="en-US" sz="2000" dirty="0"/>
                  <a:t>is a security event sequence observed in an endpoint ordered by observation. </a:t>
                </a:r>
              </a:p>
              <a:p>
                <a:pPr marL="285750" indent="-285750">
                  <a:buFont typeface="Wingdings" pitchFamily="2" charset="2"/>
                  <a:buChar char="p"/>
                </a:pPr>
                <a:endParaRPr lang="zh-CN" altLang="en-US" sz="2000" dirty="0"/>
              </a:p>
              <a:p>
                <a:pPr marL="285750" indent="-285750">
                  <a:buFont typeface="Wingdings" pitchFamily="2" charset="2"/>
                  <a:buChar char="p"/>
                </a:pPr>
                <a:r>
                  <a:rPr lang="zh-CN" altLang="en-US" sz="2000" dirty="0"/>
                  <a:t>We define the target event towards prediction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𝑡𝑔𝑡</m:t>
                        </m:r>
                      </m:sub>
                    </m:sSub>
                  </m:oMath>
                </a14:m>
                <a:r>
                  <a:rPr lang="zh-CN" altLang="en-US" sz="2000" dirty="0"/>
                  <a:t> which is associated with a number of already observed security events. </a:t>
                </a:r>
              </a:p>
              <a:p>
                <a:pPr marL="285750" indent="-285750">
                  <a:buFont typeface="Wingdings" pitchFamily="2" charset="2"/>
                  <a:buChar char="p"/>
                </a:pPr>
                <a:endParaRPr lang="zh-CN" altLang="en-US" sz="2000" dirty="0"/>
              </a:p>
              <a:p>
                <a:pPr marL="285750" indent="-285750">
                  <a:buFont typeface="Wingdings" pitchFamily="2" charset="2"/>
                  <a:buChar char="p"/>
                </a:pPr>
                <a:r>
                  <a:rPr lang="zh-CN" altLang="en-US" sz="2000" dirty="0"/>
                  <a:t>The problem is to learn a sequence prediction model which takes a variable-length security events sequence 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{</m:t>
                    </m:r>
                    <m:sSub>
                      <m:sSubPr>
                        <m:ctrlPr>
                          <a:rPr lang="zh-CN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zh-CN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,…,</m:t>
                    </m:r>
                    <m:sSub>
                      <m:sSubPr>
                        <m:ctrlPr>
                          <a:rPr lang="zh-CN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𝑙</m:t>
                        </m:r>
                      </m:sub>
                    </m:sSub>
                    <m:r>
                      <a:rPr lang="en-US" altLang="zh-CN" sz="2000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en-US" altLang="zh-CN" sz="2000" dirty="0">
                    <a:latin typeface="Cambria" panose="02040503050406030204" pitchFamily="18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:r>
                  <a:rPr lang="zh-CN" altLang="en-US" sz="2000" dirty="0"/>
                  <a:t>as input and predicts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𝑡𝑔𝑡</m:t>
                        </m:r>
                      </m:sub>
                    </m:sSub>
                  </m:oMath>
                </a14:m>
                <a:r>
                  <a:rPr lang="zh-CN" altLang="en-US" sz="2000" dirty="0"/>
                  <a:t>. </a:t>
                </a:r>
              </a:p>
              <a:p>
                <a:endParaRPr lang="zh-CN" altLang="en-US" sz="2000" dirty="0"/>
              </a:p>
            </p:txBody>
          </p:sp>
        </mc:Choice>
        <mc:Fallback xmlns=""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635B7CC7-3A7A-1E44-B7E0-43E6570CAF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290" y="1061373"/>
                <a:ext cx="7705804" cy="4192686"/>
              </a:xfrm>
              <a:prstGeom prst="rect">
                <a:avLst/>
              </a:prstGeom>
              <a:blipFill>
                <a:blip r:embed="rId7"/>
                <a:stretch>
                  <a:fillRect l="-659" t="-909" r="-115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7263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1" y="163210"/>
            <a:ext cx="1307939" cy="251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35260" y="59204"/>
            <a:ext cx="2372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Challenges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44"/>
          <p:cNvGrpSpPr/>
          <p:nvPr/>
        </p:nvGrpSpPr>
        <p:grpSpPr>
          <a:xfrm>
            <a:off x="1423415" y="972050"/>
            <a:ext cx="657509" cy="738492"/>
            <a:chOff x="0" y="0"/>
            <a:chExt cx="807366" cy="906807"/>
          </a:xfrm>
          <a:noFill/>
        </p:grpSpPr>
        <p:sp>
          <p:nvSpPr>
            <p:cNvPr id="5" name="Shape 42"/>
            <p:cNvSpPr/>
            <p:nvPr/>
          </p:nvSpPr>
          <p:spPr>
            <a:xfrm>
              <a:off x="-1" y="101600"/>
              <a:ext cx="792823" cy="805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46" h="19829" extrusionOk="0">
                  <a:moveTo>
                    <a:pt x="13770" y="824"/>
                  </a:moveTo>
                  <a:cubicBezTo>
                    <a:pt x="8089" y="-376"/>
                    <a:pt x="1804" y="-1265"/>
                    <a:pt x="353" y="5681"/>
                  </a:cubicBezTo>
                  <a:cubicBezTo>
                    <a:pt x="-441" y="9482"/>
                    <a:pt x="-115" y="16268"/>
                    <a:pt x="3660" y="18583"/>
                  </a:cubicBezTo>
                  <a:cubicBezTo>
                    <a:pt x="6516" y="20335"/>
                    <a:pt x="12966" y="20052"/>
                    <a:pt x="15977" y="18892"/>
                  </a:cubicBezTo>
                  <a:cubicBezTo>
                    <a:pt x="21159" y="16897"/>
                    <a:pt x="19879" y="11191"/>
                    <a:pt x="19174" y="6766"/>
                  </a:cubicBezTo>
                </a:path>
              </a:pathLst>
            </a:custGeom>
            <a:grpFill/>
            <a:ln w="38100" cap="flat">
              <a:solidFill>
                <a:srgbClr val="262626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dirty="0"/>
            </a:p>
          </p:txBody>
        </p:sp>
        <p:sp>
          <p:nvSpPr>
            <p:cNvPr id="6" name="Shape 43"/>
            <p:cNvSpPr/>
            <p:nvPr/>
          </p:nvSpPr>
          <p:spPr>
            <a:xfrm>
              <a:off x="165100" y="-1"/>
              <a:ext cx="642267" cy="718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1" h="21116" extrusionOk="0">
                  <a:moveTo>
                    <a:pt x="21521" y="13"/>
                  </a:moveTo>
                  <a:cubicBezTo>
                    <a:pt x="21600" y="-484"/>
                    <a:pt x="8558" y="13479"/>
                    <a:pt x="8933" y="13772"/>
                  </a:cubicBezTo>
                  <a:cubicBezTo>
                    <a:pt x="6785" y="12126"/>
                    <a:pt x="2898" y="10471"/>
                    <a:pt x="0" y="10120"/>
                  </a:cubicBezTo>
                  <a:cubicBezTo>
                    <a:pt x="1254" y="12620"/>
                    <a:pt x="2166" y="14279"/>
                    <a:pt x="4430" y="16128"/>
                  </a:cubicBezTo>
                  <a:cubicBezTo>
                    <a:pt x="4883" y="16498"/>
                    <a:pt x="10336" y="20581"/>
                    <a:pt x="9763" y="21116"/>
                  </a:cubicBezTo>
                  <a:cubicBezTo>
                    <a:pt x="14957" y="16270"/>
                    <a:pt x="20402" y="7017"/>
                    <a:pt x="21521" y="13"/>
                  </a:cubicBezTo>
                  <a:close/>
                </a:path>
              </a:pathLst>
            </a:custGeom>
            <a:grpFill/>
            <a:ln w="38100" cap="flat">
              <a:solidFill>
                <a:srgbClr val="262626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7" name="Group 44"/>
          <p:cNvGrpSpPr/>
          <p:nvPr/>
        </p:nvGrpSpPr>
        <p:grpSpPr>
          <a:xfrm>
            <a:off x="1423413" y="2829100"/>
            <a:ext cx="657509" cy="738492"/>
            <a:chOff x="0" y="0"/>
            <a:chExt cx="807366" cy="906807"/>
          </a:xfrm>
        </p:grpSpPr>
        <p:sp>
          <p:nvSpPr>
            <p:cNvPr id="8" name="Shape 42"/>
            <p:cNvSpPr/>
            <p:nvPr/>
          </p:nvSpPr>
          <p:spPr>
            <a:xfrm>
              <a:off x="-1" y="101600"/>
              <a:ext cx="792823" cy="805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46" h="19829" extrusionOk="0">
                  <a:moveTo>
                    <a:pt x="13770" y="824"/>
                  </a:moveTo>
                  <a:cubicBezTo>
                    <a:pt x="8089" y="-376"/>
                    <a:pt x="1804" y="-1265"/>
                    <a:pt x="353" y="5681"/>
                  </a:cubicBezTo>
                  <a:cubicBezTo>
                    <a:pt x="-441" y="9482"/>
                    <a:pt x="-115" y="16268"/>
                    <a:pt x="3660" y="18583"/>
                  </a:cubicBezTo>
                  <a:cubicBezTo>
                    <a:pt x="6516" y="20335"/>
                    <a:pt x="12966" y="20052"/>
                    <a:pt x="15977" y="18892"/>
                  </a:cubicBezTo>
                  <a:cubicBezTo>
                    <a:pt x="21159" y="16897"/>
                    <a:pt x="19879" y="11191"/>
                    <a:pt x="19174" y="6766"/>
                  </a:cubicBezTo>
                </a:path>
              </a:pathLst>
            </a:custGeom>
            <a:noFill/>
            <a:ln w="38100" cap="flat">
              <a:solidFill>
                <a:srgbClr val="262626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" name="Shape 43"/>
            <p:cNvSpPr/>
            <p:nvPr/>
          </p:nvSpPr>
          <p:spPr>
            <a:xfrm>
              <a:off x="165100" y="-1"/>
              <a:ext cx="642267" cy="718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1" h="21116" extrusionOk="0">
                  <a:moveTo>
                    <a:pt x="21521" y="13"/>
                  </a:moveTo>
                  <a:cubicBezTo>
                    <a:pt x="21600" y="-484"/>
                    <a:pt x="8558" y="13479"/>
                    <a:pt x="8933" y="13772"/>
                  </a:cubicBezTo>
                  <a:cubicBezTo>
                    <a:pt x="6785" y="12126"/>
                    <a:pt x="2898" y="10471"/>
                    <a:pt x="0" y="10120"/>
                  </a:cubicBezTo>
                  <a:cubicBezTo>
                    <a:pt x="1254" y="12620"/>
                    <a:pt x="2166" y="14279"/>
                    <a:pt x="4430" y="16128"/>
                  </a:cubicBezTo>
                  <a:cubicBezTo>
                    <a:pt x="4883" y="16498"/>
                    <a:pt x="10336" y="20581"/>
                    <a:pt x="9763" y="21116"/>
                  </a:cubicBezTo>
                  <a:cubicBezTo>
                    <a:pt x="14957" y="16270"/>
                    <a:pt x="20402" y="7017"/>
                    <a:pt x="21521" y="13"/>
                  </a:cubicBezTo>
                  <a:close/>
                </a:path>
              </a:pathLst>
            </a:custGeom>
            <a:noFill/>
            <a:ln w="38100" cap="flat">
              <a:solidFill>
                <a:srgbClr val="262626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0" name="Group 44"/>
          <p:cNvGrpSpPr/>
          <p:nvPr/>
        </p:nvGrpSpPr>
        <p:grpSpPr>
          <a:xfrm>
            <a:off x="1423414" y="4686150"/>
            <a:ext cx="657509" cy="738492"/>
            <a:chOff x="0" y="0"/>
            <a:chExt cx="807366" cy="906807"/>
          </a:xfrm>
        </p:grpSpPr>
        <p:sp>
          <p:nvSpPr>
            <p:cNvPr id="11" name="Shape 42"/>
            <p:cNvSpPr/>
            <p:nvPr/>
          </p:nvSpPr>
          <p:spPr>
            <a:xfrm>
              <a:off x="-1" y="101600"/>
              <a:ext cx="792823" cy="805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46" h="19829" extrusionOk="0">
                  <a:moveTo>
                    <a:pt x="13770" y="824"/>
                  </a:moveTo>
                  <a:cubicBezTo>
                    <a:pt x="8089" y="-376"/>
                    <a:pt x="1804" y="-1265"/>
                    <a:pt x="353" y="5681"/>
                  </a:cubicBezTo>
                  <a:cubicBezTo>
                    <a:pt x="-441" y="9482"/>
                    <a:pt x="-115" y="16268"/>
                    <a:pt x="3660" y="18583"/>
                  </a:cubicBezTo>
                  <a:cubicBezTo>
                    <a:pt x="6516" y="20335"/>
                    <a:pt x="12966" y="20052"/>
                    <a:pt x="15977" y="18892"/>
                  </a:cubicBezTo>
                  <a:cubicBezTo>
                    <a:pt x="21159" y="16897"/>
                    <a:pt x="19879" y="11191"/>
                    <a:pt x="19174" y="6766"/>
                  </a:cubicBezTo>
                </a:path>
              </a:pathLst>
            </a:custGeom>
            <a:noFill/>
            <a:ln w="38100" cap="flat">
              <a:solidFill>
                <a:srgbClr val="262626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" name="Shape 43"/>
            <p:cNvSpPr/>
            <p:nvPr/>
          </p:nvSpPr>
          <p:spPr>
            <a:xfrm>
              <a:off x="165100" y="-1"/>
              <a:ext cx="642267" cy="718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1" h="21116" extrusionOk="0">
                  <a:moveTo>
                    <a:pt x="21521" y="13"/>
                  </a:moveTo>
                  <a:cubicBezTo>
                    <a:pt x="21600" y="-484"/>
                    <a:pt x="8558" y="13479"/>
                    <a:pt x="8933" y="13772"/>
                  </a:cubicBezTo>
                  <a:cubicBezTo>
                    <a:pt x="6785" y="12126"/>
                    <a:pt x="2898" y="10471"/>
                    <a:pt x="0" y="10120"/>
                  </a:cubicBezTo>
                  <a:cubicBezTo>
                    <a:pt x="1254" y="12620"/>
                    <a:pt x="2166" y="14279"/>
                    <a:pt x="4430" y="16128"/>
                  </a:cubicBezTo>
                  <a:cubicBezTo>
                    <a:pt x="4883" y="16498"/>
                    <a:pt x="10336" y="20581"/>
                    <a:pt x="9763" y="21116"/>
                  </a:cubicBezTo>
                  <a:cubicBezTo>
                    <a:pt x="14957" y="16270"/>
                    <a:pt x="20402" y="7017"/>
                    <a:pt x="21521" y="13"/>
                  </a:cubicBezTo>
                  <a:close/>
                </a:path>
              </a:pathLst>
            </a:custGeom>
            <a:noFill/>
            <a:ln w="38100" cap="flat">
              <a:solidFill>
                <a:srgbClr val="262626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3" name="Group 55"/>
          <p:cNvGrpSpPr/>
          <p:nvPr/>
        </p:nvGrpSpPr>
        <p:grpSpPr>
          <a:xfrm rot="473564">
            <a:off x="8210796" y="2129723"/>
            <a:ext cx="2590569" cy="2552112"/>
            <a:chOff x="0" y="0"/>
            <a:chExt cx="1149595" cy="1132530"/>
          </a:xfrm>
        </p:grpSpPr>
        <p:sp>
          <p:nvSpPr>
            <p:cNvPr id="14" name="Shape 50"/>
            <p:cNvSpPr/>
            <p:nvPr/>
          </p:nvSpPr>
          <p:spPr>
            <a:xfrm>
              <a:off x="495300" y="419100"/>
              <a:ext cx="288999" cy="341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87" h="20953" extrusionOk="0">
                  <a:moveTo>
                    <a:pt x="310" y="19339"/>
                  </a:moveTo>
                  <a:cubicBezTo>
                    <a:pt x="1970" y="21600"/>
                    <a:pt x="8627" y="20962"/>
                    <a:pt x="10626" y="20516"/>
                  </a:cubicBezTo>
                  <a:cubicBezTo>
                    <a:pt x="14392" y="19676"/>
                    <a:pt x="17603" y="17645"/>
                    <a:pt x="19255" y="14542"/>
                  </a:cubicBezTo>
                  <a:cubicBezTo>
                    <a:pt x="21291" y="10718"/>
                    <a:pt x="21600" y="1795"/>
                    <a:pt x="15756" y="0"/>
                  </a:cubicBezTo>
                  <a:cubicBezTo>
                    <a:pt x="14569" y="3871"/>
                    <a:pt x="15031" y="8421"/>
                    <a:pt x="12815" y="11999"/>
                  </a:cubicBezTo>
                  <a:cubicBezTo>
                    <a:pt x="10327" y="16013"/>
                    <a:pt x="4821" y="17658"/>
                    <a:pt x="0" y="18694"/>
                  </a:cubicBezTo>
                  <a:cubicBezTo>
                    <a:pt x="63" y="18932"/>
                    <a:pt x="168" y="19146"/>
                    <a:pt x="310" y="19339"/>
                  </a:cubicBezTo>
                  <a:close/>
                </a:path>
              </a:pathLst>
            </a:custGeom>
            <a:solidFill>
              <a:srgbClr val="262626">
                <a:alpha val="6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15" name="Group 54"/>
            <p:cNvGrpSpPr/>
            <p:nvPr/>
          </p:nvGrpSpPr>
          <p:grpSpPr>
            <a:xfrm>
              <a:off x="-1" y="0"/>
              <a:ext cx="1149597" cy="1132531"/>
              <a:chOff x="0" y="0"/>
              <a:chExt cx="1149595" cy="1132530"/>
            </a:xfrm>
          </p:grpSpPr>
          <p:sp>
            <p:nvSpPr>
              <p:cNvPr id="16" name="Shape 51"/>
              <p:cNvSpPr/>
              <p:nvPr/>
            </p:nvSpPr>
            <p:spPr>
              <a:xfrm>
                <a:off x="0" y="0"/>
                <a:ext cx="1149596" cy="11325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35" h="18188" extrusionOk="0">
                    <a:moveTo>
                      <a:pt x="5118" y="17138"/>
                    </a:moveTo>
                    <a:cubicBezTo>
                      <a:pt x="9702" y="19314"/>
                      <a:pt x="15760" y="18135"/>
                      <a:pt x="17999" y="13346"/>
                    </a:cubicBezTo>
                    <a:cubicBezTo>
                      <a:pt x="21410" y="6050"/>
                      <a:pt x="13777" y="-2286"/>
                      <a:pt x="5944" y="578"/>
                    </a:cubicBezTo>
                    <a:cubicBezTo>
                      <a:pt x="2990" y="1657"/>
                      <a:pt x="197" y="6129"/>
                      <a:pt x="12" y="9065"/>
                    </a:cubicBezTo>
                    <a:cubicBezTo>
                      <a:pt x="-190" y="12266"/>
                      <a:pt x="2170" y="15739"/>
                      <a:pt x="5118" y="17138"/>
                    </a:cubicBezTo>
                    <a:close/>
                  </a:path>
                </a:pathLst>
              </a:custGeom>
              <a:noFill/>
              <a:ln w="38100" cap="flat">
                <a:solidFill>
                  <a:srgbClr val="262626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7" name="Shape 52"/>
              <p:cNvSpPr/>
              <p:nvPr/>
            </p:nvSpPr>
            <p:spPr>
              <a:xfrm>
                <a:off x="190500" y="177800"/>
                <a:ext cx="789686" cy="777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35" h="18188" extrusionOk="0">
                    <a:moveTo>
                      <a:pt x="5118" y="17138"/>
                    </a:moveTo>
                    <a:cubicBezTo>
                      <a:pt x="9703" y="19314"/>
                      <a:pt x="15760" y="18135"/>
                      <a:pt x="18000" y="13346"/>
                    </a:cubicBezTo>
                    <a:cubicBezTo>
                      <a:pt x="21411" y="6050"/>
                      <a:pt x="13778" y="-2286"/>
                      <a:pt x="5945" y="577"/>
                    </a:cubicBezTo>
                    <a:cubicBezTo>
                      <a:pt x="2991" y="1657"/>
                      <a:pt x="198" y="6129"/>
                      <a:pt x="12" y="9065"/>
                    </a:cubicBezTo>
                    <a:cubicBezTo>
                      <a:pt x="-189" y="12266"/>
                      <a:pt x="2171" y="15739"/>
                      <a:pt x="5118" y="17138"/>
                    </a:cubicBezTo>
                    <a:close/>
                  </a:path>
                </a:pathLst>
              </a:custGeom>
              <a:noFill/>
              <a:ln w="38100" cap="flat">
                <a:solidFill>
                  <a:srgbClr val="262626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8" name="Shape 53"/>
              <p:cNvSpPr/>
              <p:nvPr/>
            </p:nvSpPr>
            <p:spPr>
              <a:xfrm>
                <a:off x="381000" y="368300"/>
                <a:ext cx="396756" cy="3908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35" h="18188" extrusionOk="0">
                    <a:moveTo>
                      <a:pt x="5118" y="17138"/>
                    </a:moveTo>
                    <a:cubicBezTo>
                      <a:pt x="9702" y="19314"/>
                      <a:pt x="15760" y="18135"/>
                      <a:pt x="17999" y="13346"/>
                    </a:cubicBezTo>
                    <a:cubicBezTo>
                      <a:pt x="21410" y="6050"/>
                      <a:pt x="13777" y="-2286"/>
                      <a:pt x="5944" y="578"/>
                    </a:cubicBezTo>
                    <a:cubicBezTo>
                      <a:pt x="2991" y="1657"/>
                      <a:pt x="197" y="6129"/>
                      <a:pt x="12" y="9065"/>
                    </a:cubicBezTo>
                    <a:cubicBezTo>
                      <a:pt x="-190" y="12266"/>
                      <a:pt x="2170" y="15739"/>
                      <a:pt x="5118" y="17138"/>
                    </a:cubicBezTo>
                    <a:close/>
                  </a:path>
                </a:pathLst>
              </a:custGeom>
              <a:noFill/>
              <a:ln w="38100" cap="flat">
                <a:solidFill>
                  <a:srgbClr val="262626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19" name="Group 58"/>
          <p:cNvGrpSpPr/>
          <p:nvPr/>
        </p:nvGrpSpPr>
        <p:grpSpPr>
          <a:xfrm rot="473564">
            <a:off x="7577992" y="3255904"/>
            <a:ext cx="1809843" cy="1872344"/>
            <a:chOff x="0" y="0"/>
            <a:chExt cx="803139" cy="830875"/>
          </a:xfrm>
        </p:grpSpPr>
        <p:sp>
          <p:nvSpPr>
            <p:cNvPr id="20" name="Shape 56"/>
            <p:cNvSpPr/>
            <p:nvPr/>
          </p:nvSpPr>
          <p:spPr>
            <a:xfrm>
              <a:off x="0" y="431800"/>
              <a:ext cx="377118" cy="399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27" y="12126"/>
                  </a:moveTo>
                  <a:lnTo>
                    <a:pt x="0" y="9668"/>
                  </a:lnTo>
                  <a:lnTo>
                    <a:pt x="12334" y="0"/>
                  </a:lnTo>
                  <a:lnTo>
                    <a:pt x="19930" y="2881"/>
                  </a:lnTo>
                  <a:lnTo>
                    <a:pt x="21600" y="12126"/>
                  </a:lnTo>
                  <a:lnTo>
                    <a:pt x="10800" y="21600"/>
                  </a:lnTo>
                  <a:cubicBezTo>
                    <a:pt x="10800" y="21600"/>
                    <a:pt x="9127" y="12126"/>
                    <a:pt x="9127" y="12126"/>
                  </a:cubicBezTo>
                  <a:close/>
                </a:path>
              </a:pathLst>
            </a:custGeom>
            <a:noFill/>
            <a:ln w="38100" cap="flat">
              <a:solidFill>
                <a:srgbClr val="262626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" name="Shape 57"/>
            <p:cNvSpPr/>
            <p:nvPr/>
          </p:nvSpPr>
          <p:spPr>
            <a:xfrm>
              <a:off x="165100" y="0"/>
              <a:ext cx="638040" cy="6619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600" y="0"/>
                    <a:pt x="4432" y="18069"/>
                    <a:pt x="0" y="21600"/>
                  </a:cubicBezTo>
                </a:path>
              </a:pathLst>
            </a:custGeom>
            <a:noFill/>
            <a:ln w="38100" cap="flat">
              <a:solidFill>
                <a:srgbClr val="262626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2296056" y="917785"/>
            <a:ext cx="6107744" cy="144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to find a visible security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</a:p>
          <a:p>
            <a:pPr marL="285750" indent="-285750" algn="l">
              <a:buFont typeface="Wingdings" pitchFamily="2" charset="2"/>
              <a:buChar char="p"/>
            </a:pP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 to find a particular event will follow or precede another event among the events sequence. </a:t>
            </a:r>
            <a:endParaRPr lang="en-US" altLang="zh-C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Wingdings" pitchFamily="2" charset="2"/>
              <a:buChar char="p"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 to predict each step of the multi-step attack.</a:t>
            </a:r>
            <a:endParaRPr lang="zh-CN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方正静蕾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212262" y="2827926"/>
            <a:ext cx="5614297" cy="1791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Bad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irrelated events-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 marL="285750" indent="-285750" algn="l">
              <a:buFont typeface="Wingdings" pitchFamily="2" charset="2"/>
              <a:buChar char="p"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security events sequence will get mixed with irrelated events (noisy events).</a:t>
            </a:r>
          </a:p>
          <a:p>
            <a:pPr marL="285750" indent="-285750" algn="l">
              <a:buFont typeface="Wingdings" pitchFamily="2" charset="2"/>
              <a:buChar char="p"/>
            </a:pP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Noisy events</a:t>
            </a:r>
            <a:r>
              <a:rPr lang="zh-C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will prevent the system from making the correct forecast.</a:t>
            </a:r>
            <a:endParaRPr lang="zh-CN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方正静蕾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326403" y="4686149"/>
            <a:ext cx="5552398" cy="1791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Multi-attacks from different adversaries-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 marL="285750" indent="-285750" algn="l">
              <a:buFont typeface="Wingdings" pitchFamily="2" charset="2"/>
              <a:buChar char="p"/>
            </a:pP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will be multi-attacks from different adversary groups happening at the same time.</a:t>
            </a:r>
            <a:endParaRPr lang="en-US" altLang="zh-C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Wingdings" pitchFamily="2" charset="2"/>
              <a:buChar char="p"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</a:t>
            </a:r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mixed</a:t>
            </a:r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hard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to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distinguish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the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events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from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方正静蕾简体" panose="02000000000000000000" pitchFamily="2" charset="-122"/>
                <a:cs typeface="Times New Roman" panose="02020603050405020304" pitchFamily="18" charset="0"/>
              </a:rPr>
              <a:t>multi-attacks.</a:t>
            </a:r>
            <a:endParaRPr lang="zh-CN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方正静蕾简体" panose="02000000000000000000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547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000">
        <p:random/>
      </p:transition>
    </mc:Choice>
    <mc:Fallback xmlns="">
      <p:transition spd="slow" advTm="10000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</p:bldLst>
  </p:timing>
</p:sld>
</file>

<file path=ppt/theme/theme1.xml><?xml version="1.0" encoding="utf-8"?>
<a:theme xmlns:a="http://schemas.openxmlformats.org/drawingml/2006/main" name="Office 主题">
  <a:themeElements>
    <a:clrScheme name="我的主题色2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595959"/>
      </a:accent1>
      <a:accent2>
        <a:srgbClr val="3F3F3F"/>
      </a:accent2>
      <a:accent3>
        <a:srgbClr val="595959"/>
      </a:accent3>
      <a:accent4>
        <a:srgbClr val="3F3F3F"/>
      </a:accent4>
      <a:accent5>
        <a:srgbClr val="595959"/>
      </a:accent5>
      <a:accent6>
        <a:srgbClr val="3F3F3F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 Light"/>
        <a:cs typeface=""/>
      </a:majorFont>
      <a:minorFont>
        <a:latin typeface="Arial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1513</TotalTime>
  <Words>1868</Words>
  <Application>Microsoft Macintosh PowerPoint</Application>
  <PresentationFormat>宽屏</PresentationFormat>
  <Paragraphs>294</Paragraphs>
  <Slides>28</Slides>
  <Notes>28</Notes>
  <HiddenSlides>9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9" baseType="lpstr">
      <vt:lpstr>方正喵呜体</vt:lpstr>
      <vt:lpstr>华文隶书</vt:lpstr>
      <vt:lpstr>微软雅黑</vt:lpstr>
      <vt:lpstr>Lato Regular</vt:lpstr>
      <vt:lpstr>Arial</vt:lpstr>
      <vt:lpstr>Calibri</vt:lpstr>
      <vt:lpstr>Cambria</vt:lpstr>
      <vt:lpstr>Cambria Math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31答辩</dc:title>
  <dc:creator>pc</dc:creator>
  <cp:lastModifiedBy>Xinyu Lyu</cp:lastModifiedBy>
  <cp:revision>255</cp:revision>
  <dcterms:created xsi:type="dcterms:W3CDTF">2017-05-15T13:53:00Z</dcterms:created>
  <dcterms:modified xsi:type="dcterms:W3CDTF">2019-04-15T12:01:35Z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